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70" r:id="rId2"/>
    <p:sldId id="271" r:id="rId3"/>
    <p:sldId id="273" r:id="rId4"/>
    <p:sldId id="289" r:id="rId5"/>
    <p:sldId id="296" r:id="rId6"/>
    <p:sldId id="294" r:id="rId7"/>
    <p:sldId id="295" r:id="rId8"/>
    <p:sldId id="293" r:id="rId9"/>
    <p:sldId id="282" r:id="rId10"/>
    <p:sldId id="272" r:id="rId11"/>
    <p:sldId id="286"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E"/>
    <a:srgbClr val="0E61AD"/>
    <a:srgbClr val="00A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666"/>
  </p:normalViewPr>
  <p:slideViewPr>
    <p:cSldViewPr snapToGrid="0" snapToObjects="1">
      <p:cViewPr varScale="1">
        <p:scale>
          <a:sx n="85" d="100"/>
          <a:sy n="85" d="100"/>
        </p:scale>
        <p:origin x="-104" y="-496"/>
      </p:cViewPr>
      <p:guideLst>
        <p:guide orient="horz" pos="2160"/>
        <p:guide pos="2880"/>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Rubinstein" userId="8087aed31f21cbcb" providerId="LiveId" clId="{10BDC6AB-2C43-4CD8-9287-A4ECBA0079BA}"/>
    <pc:docChg chg="modSld">
      <pc:chgData name="Carlos Rubinstein" userId="8087aed31f21cbcb" providerId="LiveId" clId="{10BDC6AB-2C43-4CD8-9287-A4ECBA0079BA}" dt="2017-11-01T14:00:32.597" v="0" actId="1076"/>
      <pc:docMkLst>
        <pc:docMk/>
      </pc:docMkLst>
      <pc:sldChg chg="modSp">
        <pc:chgData name="Carlos Rubinstein" userId="8087aed31f21cbcb" providerId="LiveId" clId="{10BDC6AB-2C43-4CD8-9287-A4ECBA0079BA}" dt="2017-11-01T14:00:32.597" v="0" actId="1076"/>
        <pc:sldMkLst>
          <pc:docMk/>
          <pc:sldMk cId="794047933" sldId="294"/>
        </pc:sldMkLst>
        <pc:picChg chg="mod">
          <ac:chgData name="Carlos Rubinstein" userId="8087aed31f21cbcb" providerId="LiveId" clId="{10BDC6AB-2C43-4CD8-9287-A4ECBA0079BA}" dt="2017-11-01T14:00:32.597" v="0" actId="1076"/>
          <ac:picMkLst>
            <pc:docMk/>
            <pc:sldMk cId="794047933" sldId="294"/>
            <ac:picMk id="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0C4005A-59E3-2C4E-A5C5-FFF937101C43}" type="datetime1">
              <a:rPr lang="en-US" smtClean="0"/>
              <a:t>12/1/17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23CD075-C32F-844E-855D-C725CC059B59}" type="slidenum">
              <a:rPr lang="en-US" smtClean="0"/>
              <a:t>‹#›</a:t>
            </a:fld>
            <a:endParaRPr lang="en-US"/>
          </a:p>
        </p:txBody>
      </p:sp>
    </p:spTree>
    <p:extLst>
      <p:ext uri="{BB962C8B-B14F-4D97-AF65-F5344CB8AC3E}">
        <p14:creationId xmlns:p14="http://schemas.microsoft.com/office/powerpoint/2010/main" val="2964178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8BD565-E461-244A-A8A5-32A3EB756266}" type="datetime1">
              <a:rPr lang="en-US" smtClean="0"/>
              <a:t>12/1/17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36ED76-A071-D945-A82C-96FFDC4461AF}" type="slidenum">
              <a:rPr lang="en-US" smtClean="0"/>
              <a:t>‹#›</a:t>
            </a:fld>
            <a:endParaRPr lang="en-US"/>
          </a:p>
        </p:txBody>
      </p:sp>
    </p:spTree>
    <p:extLst>
      <p:ext uri="{BB962C8B-B14F-4D97-AF65-F5344CB8AC3E}">
        <p14:creationId xmlns:p14="http://schemas.microsoft.com/office/powerpoint/2010/main" val="56189600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98BD565-E461-244A-A8A5-32A3EB756266}" type="datetime1">
              <a:rPr lang="en-US" smtClean="0"/>
              <a:t>12/1/17</a:t>
            </a:fld>
            <a:endParaRPr lang="en-US"/>
          </a:p>
        </p:txBody>
      </p:sp>
      <p:sp>
        <p:nvSpPr>
          <p:cNvPr id="5" name="Slide Number Placeholder 4"/>
          <p:cNvSpPr>
            <a:spLocks noGrp="1"/>
          </p:cNvSpPr>
          <p:nvPr>
            <p:ph type="sldNum" sz="quarter" idx="11"/>
          </p:nvPr>
        </p:nvSpPr>
        <p:spPr/>
        <p:txBody>
          <a:bodyPr/>
          <a:lstStyle/>
          <a:p>
            <a:fld id="{F336ED76-A071-D945-A82C-96FFDC4461AF}" type="slidenum">
              <a:rPr lang="en-US" smtClean="0"/>
              <a:t>1</a:t>
            </a:fld>
            <a:endParaRPr lang="en-US"/>
          </a:p>
        </p:txBody>
      </p:sp>
    </p:spTree>
    <p:extLst>
      <p:ext uri="{BB962C8B-B14F-4D97-AF65-F5344CB8AC3E}">
        <p14:creationId xmlns:p14="http://schemas.microsoft.com/office/powerpoint/2010/main" val="350208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2" hasCustomPrompt="1"/>
          </p:nvPr>
        </p:nvSpPr>
        <p:spPr>
          <a:xfrm>
            <a:off x="2261610" y="4617489"/>
            <a:ext cx="6639832" cy="771525"/>
          </a:xfrm>
        </p:spPr>
        <p:txBody>
          <a:bodyPr/>
          <a:lstStyle>
            <a:lvl1pPr marL="0" indent="0" algn="r">
              <a:spcBef>
                <a:spcPts val="0"/>
              </a:spcBef>
              <a:buNone/>
              <a:defRPr sz="3000" baseline="0">
                <a:solidFill>
                  <a:srgbClr val="0E61AD"/>
                </a:solidFill>
              </a:defRPr>
            </a:lvl1pPr>
          </a:lstStyle>
          <a:p>
            <a:pPr lvl="0"/>
            <a:r>
              <a:rPr lang="en-US" dirty="0"/>
              <a:t>[Meeting Location]</a:t>
            </a:r>
          </a:p>
        </p:txBody>
      </p:sp>
      <p:sp>
        <p:nvSpPr>
          <p:cNvPr id="12" name="Text Placeholder 11"/>
          <p:cNvSpPr>
            <a:spLocks noGrp="1"/>
          </p:cNvSpPr>
          <p:nvPr>
            <p:ph type="body" sz="quarter" idx="11" hasCustomPrompt="1"/>
          </p:nvPr>
        </p:nvSpPr>
        <p:spPr>
          <a:xfrm>
            <a:off x="320040" y="2198688"/>
            <a:ext cx="5952744" cy="614738"/>
          </a:xfrm>
        </p:spPr>
        <p:txBody>
          <a:bodyPr/>
          <a:lstStyle>
            <a:lvl1pPr marL="0" indent="0">
              <a:lnSpc>
                <a:spcPct val="110000"/>
              </a:lnSpc>
              <a:spcBef>
                <a:spcPts val="600"/>
              </a:spcBef>
              <a:buNone/>
              <a:defRPr sz="2800" baseline="0">
                <a:solidFill>
                  <a:schemeClr val="bg1"/>
                </a:solidFill>
              </a:defRPr>
            </a:lvl1pPr>
          </a:lstStyle>
          <a:p>
            <a:pPr lvl="0"/>
            <a:r>
              <a:rPr lang="en-US" dirty="0"/>
              <a:t>[Subtitle]</a:t>
            </a:r>
          </a:p>
        </p:txBody>
      </p:sp>
      <p:sp>
        <p:nvSpPr>
          <p:cNvPr id="10" name="Text Placeholder 9"/>
          <p:cNvSpPr>
            <a:spLocks noGrp="1"/>
          </p:cNvSpPr>
          <p:nvPr>
            <p:ph type="body" sz="quarter" idx="10" hasCustomPrompt="1"/>
          </p:nvPr>
        </p:nvSpPr>
        <p:spPr>
          <a:xfrm>
            <a:off x="320040" y="740229"/>
            <a:ext cx="5952744" cy="1458459"/>
          </a:xfrm>
        </p:spPr>
        <p:txBody>
          <a:bodyPr/>
          <a:lstStyle>
            <a:lvl1pPr marL="0" indent="0">
              <a:lnSpc>
                <a:spcPct val="90000"/>
              </a:lnSpc>
              <a:spcBef>
                <a:spcPts val="0"/>
              </a:spcBef>
              <a:buNone/>
              <a:defRPr sz="4400">
                <a:solidFill>
                  <a:schemeClr val="bg1"/>
                </a:solidFill>
                <a:latin typeface="Source Sans Pro" panose="020B0503030403020204" pitchFamily="34" charset="0"/>
              </a:defRPr>
            </a:lvl1pPr>
          </a:lstStyle>
          <a:p>
            <a:pPr lvl="0"/>
            <a:r>
              <a:rPr lang="en-US" dirty="0"/>
              <a:t>[Presentation Title]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011" y="5872401"/>
            <a:ext cx="4235530" cy="663396"/>
          </a:xfrm>
          <a:prstGeom prst="rect">
            <a:avLst/>
          </a:prstGeom>
        </p:spPr>
      </p:pic>
      <p:sp>
        <p:nvSpPr>
          <p:cNvPr id="7" name="Text Placeholder 11"/>
          <p:cNvSpPr>
            <a:spLocks noGrp="1"/>
          </p:cNvSpPr>
          <p:nvPr>
            <p:ph type="body" sz="quarter" idx="14" hasCustomPrompt="1"/>
          </p:nvPr>
        </p:nvSpPr>
        <p:spPr>
          <a:xfrm>
            <a:off x="320039" y="3277911"/>
            <a:ext cx="4078342" cy="614738"/>
          </a:xfrm>
        </p:spPr>
        <p:txBody>
          <a:bodyPr/>
          <a:lstStyle>
            <a:lvl1pPr marL="0" indent="0">
              <a:lnSpc>
                <a:spcPct val="110000"/>
              </a:lnSpc>
              <a:spcBef>
                <a:spcPts val="600"/>
              </a:spcBef>
              <a:buNone/>
              <a:defRPr sz="2400" baseline="0">
                <a:solidFill>
                  <a:schemeClr val="bg1"/>
                </a:solidFill>
              </a:defRPr>
            </a:lvl1pPr>
          </a:lstStyle>
          <a:p>
            <a:pPr lvl="0"/>
            <a:r>
              <a:rPr lang="en-US" dirty="0"/>
              <a:t>[April 1, 2017]</a:t>
            </a:r>
          </a:p>
        </p:txBody>
      </p:sp>
    </p:spTree>
    <p:extLst>
      <p:ext uri="{BB962C8B-B14F-4D97-AF65-F5344CB8AC3E}">
        <p14:creationId xmlns:p14="http://schemas.microsoft.com/office/powerpoint/2010/main" val="14599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C7138606-DF4E-0F4B-88E0-BD573FDC834B}" type="datetime1">
              <a:rPr lang="en-US" smtClean="0"/>
              <a:pPr/>
              <a:t>12/1/17</a:t>
            </a:fld>
            <a:endParaRPr lang="en-US" dirty="0"/>
          </a:p>
        </p:txBody>
      </p:sp>
      <p:sp>
        <p:nvSpPr>
          <p:cNvPr id="4" name="Slide Number Placeholder 3"/>
          <p:cNvSpPr>
            <a:spLocks noGrp="1"/>
          </p:cNvSpPr>
          <p:nvPr>
            <p:ph type="sldNum" sz="quarter" idx="11"/>
          </p:nvPr>
        </p:nvSpPr>
        <p:spPr/>
        <p:txBody>
          <a:bodyPr/>
          <a:lstStyle/>
          <a:p>
            <a:fld id="{A08E85BA-D0D6-0A41-B6B8-B19AB1C7112C}"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1382" y="6457656"/>
            <a:ext cx="1887058" cy="295563"/>
          </a:xfrm>
          <a:prstGeom prst="rect">
            <a:avLst/>
          </a:prstGeom>
        </p:spPr>
      </p:pic>
    </p:spTree>
    <p:extLst>
      <p:ext uri="{BB962C8B-B14F-4D97-AF65-F5344CB8AC3E}">
        <p14:creationId xmlns:p14="http://schemas.microsoft.com/office/powerpoint/2010/main" val="252923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with Emphasis Layout">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207963" y="5573713"/>
            <a:ext cx="8658225" cy="404812"/>
          </a:xfrm>
          <a:solidFill>
            <a:schemeClr val="bg1">
              <a:lumMod val="75000"/>
            </a:schemeClr>
          </a:solidFill>
        </p:spPr>
        <p:txBody>
          <a:bodyPr/>
          <a:lstStyle>
            <a:lvl1pPr marL="0" indent="0" algn="ctr">
              <a:buNone/>
              <a:defRPr sz="2000" b="1" baseline="0">
                <a:solidFill>
                  <a:srgbClr val="0E61AD"/>
                </a:solidFill>
              </a:defRPr>
            </a:lvl1pPr>
          </a:lstStyle>
          <a:p>
            <a:pPr lvl="0"/>
            <a:r>
              <a:rPr lang="en-US" b="1" dirty="0"/>
              <a:t>Click to add text</a:t>
            </a:r>
            <a:endParaRPr lang="en-US" dirty="0"/>
          </a:p>
        </p:txBody>
      </p:sp>
      <p:sp>
        <p:nvSpPr>
          <p:cNvPr id="12" name="Text Placeholder 11"/>
          <p:cNvSpPr>
            <a:spLocks noGrp="1"/>
          </p:cNvSpPr>
          <p:nvPr>
            <p:ph type="body" sz="quarter" idx="12"/>
          </p:nvPr>
        </p:nvSpPr>
        <p:spPr>
          <a:xfrm>
            <a:off x="207963" y="1200150"/>
            <a:ext cx="8658225" cy="4024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138606-DF4E-0F4B-88E0-BD573FDC834B}" type="datetime1">
              <a:rPr lang="en-US" smtClean="0"/>
              <a:pPr/>
              <a:t>12/1/17</a:t>
            </a:fld>
            <a:endParaRPr lang="en-US" dirty="0"/>
          </a:p>
        </p:txBody>
      </p:sp>
      <p:sp>
        <p:nvSpPr>
          <p:cNvPr id="4" name="Slide Number Placeholder 3"/>
          <p:cNvSpPr>
            <a:spLocks noGrp="1"/>
          </p:cNvSpPr>
          <p:nvPr>
            <p:ph type="sldNum" sz="quarter" idx="11"/>
          </p:nvPr>
        </p:nvSpPr>
        <p:spPr/>
        <p:txBody>
          <a:bodyPr/>
          <a:lstStyle/>
          <a:p>
            <a:fld id="{A08E85BA-D0D6-0A41-B6B8-B19AB1C7112C}" type="slidenum">
              <a:rPr lang="en-US" smtClean="0"/>
              <a:pPr/>
              <a:t>‹#›</a:t>
            </a:fld>
            <a:endParaRPr lang="en-US" dirty="0"/>
          </a:p>
        </p:txBody>
      </p:sp>
      <p:cxnSp>
        <p:nvCxnSpPr>
          <p:cNvPr id="8" name="Straight Connector 7"/>
          <p:cNvCxnSpPr/>
          <p:nvPr userDrawn="1"/>
        </p:nvCxnSpPr>
        <p:spPr>
          <a:xfrm>
            <a:off x="207213" y="5508174"/>
            <a:ext cx="865831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07213" y="6041573"/>
            <a:ext cx="8658311"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1382" y="6457656"/>
            <a:ext cx="1887058" cy="295563"/>
          </a:xfrm>
          <a:prstGeom prst="rect">
            <a:avLst/>
          </a:prstGeom>
        </p:spPr>
      </p:pic>
    </p:spTree>
    <p:extLst>
      <p:ext uri="{BB962C8B-B14F-4D97-AF65-F5344CB8AC3E}">
        <p14:creationId xmlns:p14="http://schemas.microsoft.com/office/powerpoint/2010/main" val="294812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4697413" y="1200150"/>
            <a:ext cx="4168775" cy="4918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3"/>
          </p:nvPr>
        </p:nvSpPr>
        <p:spPr>
          <a:xfrm>
            <a:off x="207963" y="1200150"/>
            <a:ext cx="4168775" cy="4918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C7138606-DF4E-0F4B-88E0-BD573FDC834B}" type="datetime1">
              <a:rPr lang="en-US" smtClean="0"/>
              <a:pPr/>
              <a:t>12/1/17</a:t>
            </a:fld>
            <a:endParaRPr lang="en-US" dirty="0"/>
          </a:p>
        </p:txBody>
      </p:sp>
      <p:sp>
        <p:nvSpPr>
          <p:cNvPr id="4" name="Slide Number Placeholder 3"/>
          <p:cNvSpPr>
            <a:spLocks noGrp="1"/>
          </p:cNvSpPr>
          <p:nvPr>
            <p:ph type="sldNum" sz="quarter" idx="11"/>
          </p:nvPr>
        </p:nvSpPr>
        <p:spPr/>
        <p:txBody>
          <a:bodyPr/>
          <a:lstStyle/>
          <a:p>
            <a:fld id="{A08E85BA-D0D6-0A41-B6B8-B19AB1C7112C}"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1382" y="6457656"/>
            <a:ext cx="1887058" cy="295563"/>
          </a:xfrm>
          <a:prstGeom prst="rect">
            <a:avLst/>
          </a:prstGeom>
        </p:spPr>
      </p:pic>
    </p:spTree>
    <p:extLst>
      <p:ext uri="{BB962C8B-B14F-4D97-AF65-F5344CB8AC3E}">
        <p14:creationId xmlns:p14="http://schemas.microsoft.com/office/powerpoint/2010/main" val="338745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Header Layout">
    <p:spTree>
      <p:nvGrpSpPr>
        <p:cNvPr id="1" name=""/>
        <p:cNvGrpSpPr/>
        <p:nvPr/>
      </p:nvGrpSpPr>
      <p:grpSpPr>
        <a:xfrm>
          <a:off x="0" y="0"/>
          <a:ext cx="0" cy="0"/>
          <a:chOff x="0" y="0"/>
          <a:chExt cx="0" cy="0"/>
        </a:xfrm>
      </p:grpSpPr>
      <p:sp>
        <p:nvSpPr>
          <p:cNvPr id="21" name="Text Placeholder 20"/>
          <p:cNvSpPr>
            <a:spLocks noGrp="1"/>
          </p:cNvSpPr>
          <p:nvPr>
            <p:ph type="body" sz="quarter" idx="16"/>
          </p:nvPr>
        </p:nvSpPr>
        <p:spPr>
          <a:xfrm>
            <a:off x="4697413" y="1795463"/>
            <a:ext cx="4168775" cy="4322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14" hasCustomPrompt="1"/>
          </p:nvPr>
        </p:nvSpPr>
        <p:spPr>
          <a:xfrm>
            <a:off x="207963" y="1201492"/>
            <a:ext cx="4168775" cy="593972"/>
          </a:xfrm>
        </p:spPr>
        <p:txBody>
          <a:bodyPr anchor="ctr"/>
          <a:lstStyle>
            <a:lvl1pPr marL="0" indent="0" algn="ctr">
              <a:buNone/>
              <a:defRPr sz="2000" b="1" baseline="0">
                <a:solidFill>
                  <a:srgbClr val="0E61AD"/>
                </a:solidFill>
              </a:defRPr>
            </a:lvl1pPr>
          </a:lstStyle>
          <a:p>
            <a:pPr lvl="0"/>
            <a:r>
              <a:rPr lang="en-US" b="1" dirty="0"/>
              <a:t>Click to add text</a:t>
            </a:r>
            <a:endParaRPr lang="en-US" dirty="0"/>
          </a:p>
        </p:txBody>
      </p:sp>
      <p:sp>
        <p:nvSpPr>
          <p:cNvPr id="14" name="Text Placeholder 13"/>
          <p:cNvSpPr>
            <a:spLocks noGrp="1"/>
          </p:cNvSpPr>
          <p:nvPr>
            <p:ph type="body" sz="quarter" idx="13"/>
          </p:nvPr>
        </p:nvSpPr>
        <p:spPr>
          <a:xfrm>
            <a:off x="207963" y="1795463"/>
            <a:ext cx="4168775" cy="4322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fld id="{C7138606-DF4E-0F4B-88E0-BD573FDC834B}" type="datetime1">
              <a:rPr lang="en-US" smtClean="0"/>
              <a:pPr/>
              <a:t>12/1/17</a:t>
            </a:fld>
            <a:endParaRPr lang="en-US" dirty="0"/>
          </a:p>
        </p:txBody>
      </p:sp>
      <p:sp>
        <p:nvSpPr>
          <p:cNvPr id="4" name="Slide Number Placeholder 3"/>
          <p:cNvSpPr>
            <a:spLocks noGrp="1"/>
          </p:cNvSpPr>
          <p:nvPr>
            <p:ph type="sldNum" sz="quarter" idx="11"/>
          </p:nvPr>
        </p:nvSpPr>
        <p:spPr/>
        <p:txBody>
          <a:bodyPr/>
          <a:lstStyle/>
          <a:p>
            <a:fld id="{A08E85BA-D0D6-0A41-B6B8-B19AB1C7112C}"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1382" y="6457656"/>
            <a:ext cx="1887058" cy="295563"/>
          </a:xfrm>
          <a:prstGeom prst="rect">
            <a:avLst/>
          </a:prstGeom>
        </p:spPr>
      </p:pic>
      <p:sp>
        <p:nvSpPr>
          <p:cNvPr id="19" name="Text Placeholder 17"/>
          <p:cNvSpPr>
            <a:spLocks noGrp="1"/>
          </p:cNvSpPr>
          <p:nvPr>
            <p:ph type="body" sz="quarter" idx="15" hasCustomPrompt="1"/>
          </p:nvPr>
        </p:nvSpPr>
        <p:spPr>
          <a:xfrm>
            <a:off x="4697660" y="1201492"/>
            <a:ext cx="4168775" cy="593972"/>
          </a:xfrm>
        </p:spPr>
        <p:txBody>
          <a:bodyPr anchor="ctr"/>
          <a:lstStyle>
            <a:lvl1pPr marL="0" indent="0" algn="ctr">
              <a:buNone/>
              <a:defRPr sz="2000" b="1" baseline="0">
                <a:solidFill>
                  <a:srgbClr val="0E61AD"/>
                </a:solidFill>
              </a:defRPr>
            </a:lvl1pPr>
          </a:lstStyle>
          <a:p>
            <a:pPr lvl="0"/>
            <a:r>
              <a:rPr lang="en-US" b="1" dirty="0"/>
              <a:t>Click to add text</a:t>
            </a:r>
            <a:endParaRPr lang="en-US" dirty="0"/>
          </a:p>
        </p:txBody>
      </p:sp>
    </p:spTree>
    <p:extLst>
      <p:ext uri="{BB962C8B-B14F-4D97-AF65-F5344CB8AC3E}">
        <p14:creationId xmlns:p14="http://schemas.microsoft.com/office/powerpoint/2010/main" val="14035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138606-DF4E-0F4B-88E0-BD573FDC834B}" type="datetime1">
              <a:rPr lang="en-US" smtClean="0"/>
              <a:pPr/>
              <a:t>12/1/17</a:t>
            </a:fld>
            <a:endParaRPr lang="en-US" dirty="0"/>
          </a:p>
        </p:txBody>
      </p:sp>
      <p:sp>
        <p:nvSpPr>
          <p:cNvPr id="4" name="Slide Number Placeholder 3"/>
          <p:cNvSpPr>
            <a:spLocks noGrp="1"/>
          </p:cNvSpPr>
          <p:nvPr>
            <p:ph type="sldNum" sz="quarter" idx="11"/>
          </p:nvPr>
        </p:nvSpPr>
        <p:spPr/>
        <p:txBody>
          <a:bodyPr/>
          <a:lstStyle/>
          <a:p>
            <a:fld id="{A08E85BA-D0D6-0A41-B6B8-B19AB1C7112C}" type="slidenum">
              <a:rPr lang="en-US" smtClean="0"/>
              <a:pPr/>
              <a:t>‹#›</a:t>
            </a:fld>
            <a:endParaRPr lang="en-US" dirty="0"/>
          </a:p>
        </p:txBody>
      </p:sp>
      <p:sp>
        <p:nvSpPr>
          <p:cNvPr id="5" name="Rectangle 4"/>
          <p:cNvSpPr/>
          <p:nvPr userDrawn="1"/>
        </p:nvSpPr>
        <p:spPr>
          <a:xfrm>
            <a:off x="0" y="895546"/>
            <a:ext cx="9144000" cy="113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39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28016" y="1907117"/>
            <a:ext cx="466344" cy="707886"/>
          </a:xfrm>
          <a:prstGeom prst="rect">
            <a:avLst/>
          </a:prstGeom>
          <a:noFill/>
        </p:spPr>
        <p:txBody>
          <a:bodyPr wrap="square" rtlCol="0">
            <a:spAutoFit/>
          </a:bodyPr>
          <a:lstStyle/>
          <a:p>
            <a:r>
              <a:rPr lang="en-US" sz="4000" dirty="0">
                <a:solidFill>
                  <a:schemeClr val="bg1"/>
                </a:solidFill>
                <a:latin typeface="Source Sans Pro Light" panose="020B0403030403020204" pitchFamily="34" charset="0"/>
              </a:rPr>
              <a:t>|</a:t>
            </a:r>
          </a:p>
        </p:txBody>
      </p:sp>
      <p:sp>
        <p:nvSpPr>
          <p:cNvPr id="6" name="Title 1"/>
          <p:cNvSpPr>
            <a:spLocks noGrp="1"/>
          </p:cNvSpPr>
          <p:nvPr>
            <p:ph type="title" hasCustomPrompt="1"/>
          </p:nvPr>
        </p:nvSpPr>
        <p:spPr>
          <a:xfrm>
            <a:off x="361188" y="1991282"/>
            <a:ext cx="6563504" cy="594419"/>
          </a:xfrm>
        </p:spPr>
        <p:txBody>
          <a:bodyPr/>
          <a:lstStyle>
            <a:lvl1pPr>
              <a:spcBef>
                <a:spcPts val="600"/>
              </a:spcBef>
              <a:defRPr>
                <a:solidFill>
                  <a:schemeClr val="bg1"/>
                </a:solidFill>
              </a:defRPr>
            </a:lvl1pPr>
          </a:lstStyle>
          <a:p>
            <a:r>
              <a:rPr lang="en-US" dirty="0"/>
              <a:t>[Appendix/Questions?/Section Title]</a:t>
            </a:r>
          </a:p>
        </p:txBody>
      </p:sp>
    </p:spTree>
    <p:extLst>
      <p:ext uri="{BB962C8B-B14F-4D97-AF65-F5344CB8AC3E}">
        <p14:creationId xmlns:p14="http://schemas.microsoft.com/office/powerpoint/2010/main" val="4953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390007"/>
          </a:xfrm>
          <a:prstGeom prst="rect">
            <a:avLst/>
          </a:prstGeom>
        </p:spPr>
        <p:txBody>
          <a:bodyPr lIns="45720" bIns="27432" anchor="b" anchorCtr="0"/>
          <a:lstStyle>
            <a:lvl1pPr>
              <a:defRPr sz="2200">
                <a:effectLst/>
              </a:defRPr>
            </a:lvl1pPr>
          </a:lstStyle>
          <a:p>
            <a:r>
              <a:rPr lang="en-US" dirty="0"/>
              <a:t>Click to edit Master title style</a:t>
            </a:r>
          </a:p>
        </p:txBody>
      </p:sp>
      <p:sp>
        <p:nvSpPr>
          <p:cNvPr id="3" name="Content Placeholder 2"/>
          <p:cNvSpPr>
            <a:spLocks noGrp="1"/>
          </p:cNvSpPr>
          <p:nvPr>
            <p:ph idx="1"/>
          </p:nvPr>
        </p:nvSpPr>
        <p:spPr>
          <a:xfrm>
            <a:off x="457200" y="1169989"/>
            <a:ext cx="8229600" cy="5221287"/>
          </a:xfrm>
          <a:prstGeom prst="rect">
            <a:avLst/>
          </a:prstGeom>
        </p:spPr>
        <p:txBody>
          <a:bodyPr/>
          <a:lstStyle>
            <a:lvl1pPr>
              <a:lnSpc>
                <a:spcPct val="110000"/>
              </a:lnSpc>
              <a:spcBef>
                <a:spcPts val="600"/>
              </a:spcBef>
              <a:defRPr>
                <a:effectLst/>
              </a:defRPr>
            </a:lvl1pPr>
            <a:lvl2pPr>
              <a:lnSpc>
                <a:spcPct val="110000"/>
              </a:lnSpc>
              <a:spcBef>
                <a:spcPts val="600"/>
              </a:spcBef>
              <a:defRPr>
                <a:effectLst/>
              </a:defRPr>
            </a:lvl2pPr>
            <a:lvl3pPr>
              <a:lnSpc>
                <a:spcPct val="110000"/>
              </a:lnSpc>
              <a:spcBef>
                <a:spcPts val="600"/>
              </a:spcBef>
              <a:defRPr>
                <a:effectLst/>
              </a:defRPr>
            </a:lvl3pPr>
            <a:lvl4pPr>
              <a:lnSpc>
                <a:spcPct val="110000"/>
              </a:lnSpc>
              <a:spcBef>
                <a:spcPts val="600"/>
              </a:spcBef>
              <a:defRPr>
                <a:effectLst/>
              </a:defRPr>
            </a:lvl4pPr>
            <a:lvl5pPr>
              <a:lnSpc>
                <a:spcPct val="110000"/>
              </a:lnSpc>
              <a:spcBef>
                <a:spcPts val="600"/>
              </a:spcBef>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457200" y="688369"/>
            <a:ext cx="8229600" cy="273656"/>
          </a:xfrm>
          <a:prstGeom prst="rect">
            <a:avLst/>
          </a:prstGeom>
        </p:spPr>
        <p:txBody>
          <a:bodyPr lIns="45720" bIns="27432" anchor="b" anchorCtr="0"/>
          <a:lstStyle>
            <a:lvl1pPr marL="0" indent="0">
              <a:buFontTx/>
              <a:buNone/>
              <a:defRPr sz="1800" b="1" baseline="0"/>
            </a:lvl1pPr>
            <a:lvl2pPr>
              <a:defRPr sz="1800" b="1" baseline="0"/>
            </a:lvl2pPr>
            <a:lvl3pPr>
              <a:defRPr sz="1800" b="1" baseline="0"/>
            </a:lvl3pPr>
            <a:lvl4pPr>
              <a:defRPr sz="1800" b="1" baseline="0"/>
            </a:lvl4pPr>
            <a:lvl5pPr>
              <a:defRPr sz="1800" b="1" baseline="0"/>
            </a:lvl5pPr>
          </a:lstStyle>
          <a:p>
            <a:pPr lvl="0"/>
            <a:endParaRPr lang="en-US" dirty="0"/>
          </a:p>
        </p:txBody>
      </p:sp>
      <p:sp>
        <p:nvSpPr>
          <p:cNvPr id="7" name="Content Placeholder 2"/>
          <p:cNvSpPr txBox="1">
            <a:spLocks/>
          </p:cNvSpPr>
          <p:nvPr userDrawn="1"/>
        </p:nvSpPr>
        <p:spPr bwMode="auto">
          <a:xfrm>
            <a:off x="457200" y="6251059"/>
            <a:ext cx="8229600" cy="14048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marL="342900" indent="-342900" algn="l" rtl="0" eaLnBrk="0" fontAlgn="base" hangingPunct="0">
              <a:lnSpc>
                <a:spcPct val="110000"/>
              </a:lnSpc>
              <a:spcBef>
                <a:spcPts val="600"/>
              </a:spcBef>
              <a:spcAft>
                <a:spcPct val="0"/>
              </a:spcAft>
              <a:buClr>
                <a:srgbClr val="000099"/>
              </a:buClr>
              <a:buSzPct val="80000"/>
              <a:buFont typeface="Wingdings" pitchFamily="2" charset="2"/>
              <a:buChar char="Ø"/>
              <a:defRPr sz="3000">
                <a:solidFill>
                  <a:srgbClr val="000000"/>
                </a:solidFill>
                <a:effectLst/>
                <a:latin typeface="+mn-lt"/>
                <a:ea typeface="+mn-ea"/>
                <a:cs typeface="+mn-cs"/>
              </a:defRPr>
            </a:lvl1pPr>
            <a:lvl2pPr marL="742950" indent="-285750" algn="l" rtl="0" eaLnBrk="0" fontAlgn="base" hangingPunct="0">
              <a:lnSpc>
                <a:spcPct val="110000"/>
              </a:lnSpc>
              <a:spcBef>
                <a:spcPts val="600"/>
              </a:spcBef>
              <a:spcAft>
                <a:spcPct val="0"/>
              </a:spcAft>
              <a:buClr>
                <a:schemeClr val="bg1"/>
              </a:buClr>
              <a:buFont typeface="Wingdings" pitchFamily="2" charset="2"/>
              <a:buChar char="§"/>
              <a:defRPr sz="2800">
                <a:solidFill>
                  <a:srgbClr val="000000"/>
                </a:solidFill>
                <a:effectLst/>
                <a:latin typeface="+mn-lt"/>
              </a:defRPr>
            </a:lvl2pPr>
            <a:lvl3pPr marL="1143000" indent="-228600" algn="l" rtl="0" eaLnBrk="0" fontAlgn="base" hangingPunct="0">
              <a:lnSpc>
                <a:spcPct val="110000"/>
              </a:lnSpc>
              <a:spcBef>
                <a:spcPts val="600"/>
              </a:spcBef>
              <a:spcAft>
                <a:spcPct val="0"/>
              </a:spcAft>
              <a:buClr>
                <a:schemeClr val="bg1"/>
              </a:buClr>
              <a:buFont typeface="Arial" charset="0"/>
              <a:buChar char="–"/>
              <a:defRPr sz="2400">
                <a:solidFill>
                  <a:srgbClr val="000000"/>
                </a:solidFill>
                <a:effectLst/>
                <a:latin typeface="+mn-lt"/>
              </a:defRPr>
            </a:lvl3pPr>
            <a:lvl4pPr marL="1600200" indent="-228600" algn="l" rtl="0" eaLnBrk="0" fontAlgn="base" hangingPunct="0">
              <a:lnSpc>
                <a:spcPct val="110000"/>
              </a:lnSpc>
              <a:spcBef>
                <a:spcPts val="600"/>
              </a:spcBef>
              <a:spcAft>
                <a:spcPct val="0"/>
              </a:spcAft>
              <a:buClr>
                <a:schemeClr val="bg1"/>
              </a:buClr>
              <a:buFont typeface="Wingdings" pitchFamily="2" charset="2"/>
              <a:buChar char="l"/>
              <a:defRPr sz="2000">
                <a:solidFill>
                  <a:srgbClr val="000000"/>
                </a:solidFill>
                <a:effectLst/>
                <a:latin typeface="+mn-lt"/>
              </a:defRPr>
            </a:lvl4pPr>
            <a:lvl5pPr marL="2057400" indent="-228600" algn="l" rtl="0" eaLnBrk="0" fontAlgn="base" hangingPunct="0">
              <a:lnSpc>
                <a:spcPct val="110000"/>
              </a:lnSpc>
              <a:spcBef>
                <a:spcPts val="600"/>
              </a:spcBef>
              <a:spcAft>
                <a:spcPct val="0"/>
              </a:spcAft>
              <a:buClr>
                <a:schemeClr val="bg1"/>
              </a:buClr>
              <a:buChar char="•"/>
              <a:defRPr sz="2000">
                <a:solidFill>
                  <a:srgbClr val="000000"/>
                </a:solidFill>
                <a:effectLst/>
                <a:latin typeface="+mn-lt"/>
              </a:defRPr>
            </a:lvl5pPr>
            <a:lvl6pPr marL="2514600" indent="-228600" algn="l" rtl="0" fontAlgn="base">
              <a:lnSpc>
                <a:spcPct val="90000"/>
              </a:lnSpc>
              <a:spcBef>
                <a:spcPct val="20000"/>
              </a:spcBef>
              <a:spcAft>
                <a:spcPct val="0"/>
              </a:spcAft>
              <a:buClr>
                <a:schemeClr val="bg1"/>
              </a:buClr>
              <a:buChar char="•"/>
              <a:defRPr sz="2000">
                <a:solidFill>
                  <a:srgbClr val="000000"/>
                </a:solidFill>
                <a:effectLst>
                  <a:outerShdw blurRad="38100" dist="38100" dir="2700000" algn="tl">
                    <a:srgbClr val="C0C0C0"/>
                  </a:outerShdw>
                </a:effectLst>
                <a:latin typeface="+mn-lt"/>
              </a:defRPr>
            </a:lvl6pPr>
            <a:lvl7pPr marL="2971800" indent="-228600" algn="l" rtl="0" fontAlgn="base">
              <a:lnSpc>
                <a:spcPct val="90000"/>
              </a:lnSpc>
              <a:spcBef>
                <a:spcPct val="20000"/>
              </a:spcBef>
              <a:spcAft>
                <a:spcPct val="0"/>
              </a:spcAft>
              <a:buClr>
                <a:schemeClr val="bg1"/>
              </a:buClr>
              <a:buChar char="•"/>
              <a:defRPr sz="2000">
                <a:solidFill>
                  <a:srgbClr val="000000"/>
                </a:solidFill>
                <a:effectLst>
                  <a:outerShdw blurRad="38100" dist="38100" dir="2700000" algn="tl">
                    <a:srgbClr val="C0C0C0"/>
                  </a:outerShdw>
                </a:effectLst>
                <a:latin typeface="+mn-lt"/>
              </a:defRPr>
            </a:lvl7pPr>
            <a:lvl8pPr marL="3429000" indent="-228600" algn="l" rtl="0" fontAlgn="base">
              <a:lnSpc>
                <a:spcPct val="90000"/>
              </a:lnSpc>
              <a:spcBef>
                <a:spcPct val="20000"/>
              </a:spcBef>
              <a:spcAft>
                <a:spcPct val="0"/>
              </a:spcAft>
              <a:buClr>
                <a:schemeClr val="bg1"/>
              </a:buClr>
              <a:buChar char="•"/>
              <a:defRPr sz="2000">
                <a:solidFill>
                  <a:srgbClr val="000000"/>
                </a:solidFill>
                <a:effectLst>
                  <a:outerShdw blurRad="38100" dist="38100" dir="2700000" algn="tl">
                    <a:srgbClr val="C0C0C0"/>
                  </a:outerShdw>
                </a:effectLst>
                <a:latin typeface="+mn-lt"/>
              </a:defRPr>
            </a:lvl8pPr>
            <a:lvl9pPr marL="3886200" indent="-228600" algn="l" rtl="0" fontAlgn="base">
              <a:lnSpc>
                <a:spcPct val="90000"/>
              </a:lnSpc>
              <a:spcBef>
                <a:spcPct val="20000"/>
              </a:spcBef>
              <a:spcAft>
                <a:spcPct val="0"/>
              </a:spcAft>
              <a:buClr>
                <a:schemeClr val="bg1"/>
              </a:buClr>
              <a:buChar char="•"/>
              <a:defRPr sz="2000">
                <a:solidFill>
                  <a:srgbClr val="000000"/>
                </a:solidFill>
                <a:effectLst>
                  <a:outerShdw blurRad="38100" dist="38100" dir="2700000" algn="tl">
                    <a:srgbClr val="C0C0C0"/>
                  </a:outerShdw>
                </a:effectLst>
                <a:latin typeface="+mn-lt"/>
              </a:defRPr>
            </a:lvl9pPr>
          </a:lstStyle>
          <a:p>
            <a:pPr marL="114300" indent="-114300">
              <a:spcBef>
                <a:spcPts val="0"/>
              </a:spcBef>
              <a:buClr>
                <a:schemeClr val="accent6">
                  <a:lumMod val="50000"/>
                </a:schemeClr>
              </a:buClr>
              <a:buFont typeface="+mj-lt"/>
              <a:buAutoNum type="arabicPeriod"/>
            </a:pPr>
            <a:endParaRPr lang="en-US" sz="900" kern="0" dirty="0"/>
          </a:p>
        </p:txBody>
      </p:sp>
    </p:spTree>
    <p:extLst>
      <p:ext uri="{BB962C8B-B14F-4D97-AF65-F5344CB8AC3E}">
        <p14:creationId xmlns:p14="http://schemas.microsoft.com/office/powerpoint/2010/main" val="1171518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213" y="246768"/>
            <a:ext cx="6563504" cy="59441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07213" y="1199997"/>
            <a:ext cx="8658311" cy="491777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023" y="6441205"/>
            <a:ext cx="971550" cy="365125"/>
          </a:xfrm>
          <a:prstGeom prst="rect">
            <a:avLst/>
          </a:prstGeom>
        </p:spPr>
        <p:txBody>
          <a:bodyPr vert="horz" lIns="91440" tIns="45720" rIns="91440" bIns="45720" rtlCol="0" anchor="ctr"/>
          <a:lstStyle>
            <a:lvl1pPr algn="l">
              <a:defRPr sz="1000">
                <a:solidFill>
                  <a:schemeClr val="bg1"/>
                </a:solidFill>
                <a:latin typeface="Source Sans Pro" panose="020B0503030403020204" pitchFamily="34" charset="0"/>
              </a:defRPr>
            </a:lvl1pPr>
          </a:lstStyle>
          <a:p>
            <a:r>
              <a:rPr lang="en-US" dirty="0"/>
              <a:t>6/8/2017</a:t>
            </a:r>
          </a:p>
        </p:txBody>
      </p:sp>
      <p:sp>
        <p:nvSpPr>
          <p:cNvPr id="6" name="Slide Number Placeholder 5"/>
          <p:cNvSpPr>
            <a:spLocks noGrp="1"/>
          </p:cNvSpPr>
          <p:nvPr>
            <p:ph type="sldNum" sz="quarter" idx="4"/>
          </p:nvPr>
        </p:nvSpPr>
        <p:spPr>
          <a:xfrm>
            <a:off x="8395588" y="6425676"/>
            <a:ext cx="565345" cy="365125"/>
          </a:xfrm>
          <a:prstGeom prst="rect">
            <a:avLst/>
          </a:prstGeom>
        </p:spPr>
        <p:txBody>
          <a:bodyPr vert="horz" lIns="91440" tIns="45720" rIns="91440" bIns="45720" rtlCol="0" anchor="ctr"/>
          <a:lstStyle>
            <a:lvl1pPr algn="r">
              <a:defRPr sz="1100">
                <a:solidFill>
                  <a:srgbClr val="0E61AD"/>
                </a:solidFill>
                <a:latin typeface="Source Sans Pro" panose="020B0503030403020204" pitchFamily="34" charset="0"/>
              </a:defRPr>
            </a:lvl1pPr>
          </a:lstStyle>
          <a:p>
            <a:fld id="{A08E85BA-D0D6-0A41-B6B8-B19AB1C7112C}" type="slidenum">
              <a:rPr lang="en-US" smtClean="0"/>
              <a:pPr/>
              <a:t>‹#›</a:t>
            </a:fld>
            <a:endParaRPr lang="en-US" dirty="0"/>
          </a:p>
        </p:txBody>
      </p:sp>
      <p:sp>
        <p:nvSpPr>
          <p:cNvPr id="8" name="TextBox 7"/>
          <p:cNvSpPr txBox="1"/>
          <p:nvPr userDrawn="1"/>
        </p:nvSpPr>
        <p:spPr>
          <a:xfrm>
            <a:off x="744762" y="6508704"/>
            <a:ext cx="2373342" cy="2231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50" dirty="0">
                <a:solidFill>
                  <a:schemeClr val="bg1"/>
                </a:solidFill>
                <a:latin typeface="Source Sans Pro" panose="020B0503030403020204" pitchFamily="34" charset="0"/>
              </a:rPr>
              <a:t>© POSEIDON WATER</a:t>
            </a:r>
          </a:p>
        </p:txBody>
      </p:sp>
    </p:spTree>
    <p:extLst>
      <p:ext uri="{BB962C8B-B14F-4D97-AF65-F5344CB8AC3E}">
        <p14:creationId xmlns:p14="http://schemas.microsoft.com/office/powerpoint/2010/main" val="453734047"/>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81" r:id="rId3"/>
    <p:sldLayoutId id="2147483678" r:id="rId4"/>
    <p:sldLayoutId id="2147483680" r:id="rId5"/>
    <p:sldLayoutId id="2147483689" r:id="rId6"/>
    <p:sldLayoutId id="2147483683" r:id="rId7"/>
    <p:sldLayoutId id="2147483690" r:id="rId8"/>
  </p:sldLayoutIdLst>
  <p:hf hdr="0"/>
  <p:txStyles>
    <p:titleStyle>
      <a:lvl1pPr algn="l" defTabSz="685800" rtl="0" eaLnBrk="1" latinLnBrk="0" hangingPunct="1">
        <a:lnSpc>
          <a:spcPct val="110000"/>
        </a:lnSpc>
        <a:spcBef>
          <a:spcPct val="0"/>
        </a:spcBef>
        <a:buNone/>
        <a:defRPr sz="2800" b="1" kern="1200" cap="none" baseline="0">
          <a:solidFill>
            <a:srgbClr val="0E61AD"/>
          </a:solidFill>
          <a:latin typeface="Arial" panose="020B0604020202020204" pitchFamily="34" charset="0"/>
          <a:ea typeface="+mj-ea"/>
          <a:cs typeface="Arial" panose="020B0604020202020204" pitchFamily="34" charset="0"/>
        </a:defRPr>
      </a:lvl1pPr>
    </p:titleStyle>
    <p:bodyStyle>
      <a:lvl1pPr marL="256032" indent="-256032" algn="l" defTabSz="685800" rtl="0" eaLnBrk="1" latinLnBrk="0" hangingPunct="1">
        <a:lnSpc>
          <a:spcPct val="110000"/>
        </a:lnSpc>
        <a:spcBef>
          <a:spcPts val="600"/>
        </a:spcBef>
        <a:spcAft>
          <a:spcPts val="1200"/>
        </a:spcAft>
        <a:buClr>
          <a:srgbClr val="0E61AD"/>
        </a:buClr>
        <a:buFont typeface="Arial" panose="020B0604020202020204" pitchFamily="34" charset="0"/>
        <a:buChar char="•"/>
        <a:defRPr sz="1600" b="1" kern="1200">
          <a:solidFill>
            <a:srgbClr val="3C3C3E"/>
          </a:solidFill>
          <a:latin typeface="Arial" panose="020B0604020202020204" pitchFamily="34" charset="0"/>
          <a:ea typeface="+mn-ea"/>
          <a:cs typeface="Arial" panose="020B0604020202020204" pitchFamily="34" charset="0"/>
        </a:defRPr>
      </a:lvl1pPr>
      <a:lvl2pPr marL="713232" indent="-256032" algn="l" defTabSz="685800" rtl="0" eaLnBrk="1" latinLnBrk="0" hangingPunct="1">
        <a:lnSpc>
          <a:spcPct val="110000"/>
        </a:lnSpc>
        <a:spcBef>
          <a:spcPts val="600"/>
        </a:spcBef>
        <a:spcAft>
          <a:spcPts val="1200"/>
        </a:spcAft>
        <a:buClr>
          <a:srgbClr val="0E61AD"/>
        </a:buClr>
        <a:buFont typeface="Arial" panose="020B0604020202020204" pitchFamily="34" charset="0"/>
        <a:buChar char="‒"/>
        <a:defRPr sz="1600" b="1" kern="1200">
          <a:solidFill>
            <a:srgbClr val="3C3C3E"/>
          </a:solidFill>
          <a:latin typeface="Arial" panose="020B0604020202020204" pitchFamily="34" charset="0"/>
          <a:ea typeface="+mn-ea"/>
          <a:cs typeface="Arial" panose="020B0604020202020204" pitchFamily="34" charset="0"/>
        </a:defRPr>
      </a:lvl2pPr>
      <a:lvl3pPr marL="1170432" indent="-256032" algn="l" defTabSz="685800" rtl="0" eaLnBrk="1" latinLnBrk="0" hangingPunct="1">
        <a:lnSpc>
          <a:spcPct val="110000"/>
        </a:lnSpc>
        <a:spcBef>
          <a:spcPts val="600"/>
        </a:spcBef>
        <a:spcAft>
          <a:spcPts val="1200"/>
        </a:spcAft>
        <a:buClr>
          <a:srgbClr val="0E61AD"/>
        </a:buClr>
        <a:buFont typeface="Courier New" panose="02070309020205020404" pitchFamily="49" charset="0"/>
        <a:buChar char="o"/>
        <a:defRPr sz="1600" b="1" kern="1200">
          <a:solidFill>
            <a:srgbClr val="3C3C3E"/>
          </a:solidFill>
          <a:latin typeface="Arial" panose="020B0604020202020204" pitchFamily="34" charset="0"/>
          <a:ea typeface="+mn-ea"/>
          <a:cs typeface="Arial" panose="020B0604020202020204" pitchFamily="34" charset="0"/>
        </a:defRPr>
      </a:lvl3pPr>
      <a:lvl4pPr marL="1627632" indent="-256032" algn="l" defTabSz="685800" rtl="0" eaLnBrk="1" latinLnBrk="0" hangingPunct="1">
        <a:lnSpc>
          <a:spcPct val="110000"/>
        </a:lnSpc>
        <a:spcBef>
          <a:spcPts val="600"/>
        </a:spcBef>
        <a:spcAft>
          <a:spcPts val="1200"/>
        </a:spcAft>
        <a:buClr>
          <a:srgbClr val="0E61AD"/>
        </a:buClr>
        <a:buFont typeface="Arial" panose="020B0604020202020204" pitchFamily="34" charset="0"/>
        <a:buChar char="•"/>
        <a:defRPr sz="1600" b="1" kern="1200">
          <a:solidFill>
            <a:srgbClr val="3C3C3E"/>
          </a:solidFill>
          <a:latin typeface="Arial" panose="020B0604020202020204" pitchFamily="34" charset="0"/>
          <a:ea typeface="+mn-ea"/>
          <a:cs typeface="Arial" panose="020B0604020202020204" pitchFamily="34" charset="0"/>
        </a:defRPr>
      </a:lvl4pPr>
      <a:lvl5pPr marL="2084832" indent="-256032" algn="l" defTabSz="685800" rtl="0" eaLnBrk="1" latinLnBrk="0" hangingPunct="1">
        <a:lnSpc>
          <a:spcPct val="110000"/>
        </a:lnSpc>
        <a:spcBef>
          <a:spcPts val="600"/>
        </a:spcBef>
        <a:spcAft>
          <a:spcPts val="1200"/>
        </a:spcAft>
        <a:buClr>
          <a:srgbClr val="0E61AD"/>
        </a:buClr>
        <a:buFont typeface="Arial" panose="020B0604020202020204" pitchFamily="34" charset="0"/>
        <a:buChar char="‒"/>
        <a:defRPr sz="1600" b="1" kern="1200">
          <a:solidFill>
            <a:srgbClr val="3C3C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0040" y="2224454"/>
            <a:ext cx="6390060" cy="492369"/>
          </a:xfrm>
        </p:spPr>
        <p:txBody>
          <a:bodyPr/>
          <a:lstStyle/>
          <a:p>
            <a:pPr>
              <a:lnSpc>
                <a:spcPct val="90000"/>
              </a:lnSpc>
              <a:spcBef>
                <a:spcPts val="0"/>
              </a:spcBef>
            </a:pPr>
            <a:r>
              <a:rPr lang="en-US" sz="2400" dirty="0"/>
              <a:t>Seawater Projects In The Coastal Bend</a:t>
            </a:r>
          </a:p>
        </p:txBody>
      </p:sp>
      <p:sp>
        <p:nvSpPr>
          <p:cNvPr id="4" name="Text Placeholder 3"/>
          <p:cNvSpPr>
            <a:spLocks noGrp="1"/>
          </p:cNvSpPr>
          <p:nvPr>
            <p:ph type="body" sz="quarter" idx="10"/>
          </p:nvPr>
        </p:nvSpPr>
        <p:spPr>
          <a:xfrm>
            <a:off x="320040" y="283029"/>
            <a:ext cx="7147560" cy="1784638"/>
          </a:xfrm>
        </p:spPr>
        <p:txBody>
          <a:bodyPr/>
          <a:lstStyle/>
          <a:p>
            <a:pPr>
              <a:spcAft>
                <a:spcPts val="0"/>
              </a:spcAft>
            </a:pPr>
            <a:r>
              <a:rPr lang="en-US" sz="4000" dirty="0"/>
              <a:t>Desalination Summit </a:t>
            </a:r>
          </a:p>
          <a:p>
            <a:pPr>
              <a:spcAft>
                <a:spcPts val="0"/>
              </a:spcAft>
            </a:pPr>
            <a:r>
              <a:rPr lang="en-US" sz="4000" dirty="0"/>
              <a:t>Hosted by State Representative Todd Hunter</a:t>
            </a:r>
          </a:p>
        </p:txBody>
      </p:sp>
      <p:sp>
        <p:nvSpPr>
          <p:cNvPr id="5" name="Text Placeholder 4"/>
          <p:cNvSpPr>
            <a:spLocks noGrp="1"/>
          </p:cNvSpPr>
          <p:nvPr>
            <p:ph type="body" sz="quarter" idx="14"/>
          </p:nvPr>
        </p:nvSpPr>
        <p:spPr>
          <a:xfrm>
            <a:off x="320039" y="3675185"/>
            <a:ext cx="4797083" cy="596602"/>
          </a:xfrm>
        </p:spPr>
        <p:txBody>
          <a:bodyPr/>
          <a:lstStyle/>
          <a:p>
            <a:pPr>
              <a:lnSpc>
                <a:spcPct val="100000"/>
              </a:lnSpc>
            </a:pPr>
            <a:r>
              <a:rPr lang="en-US" dirty="0"/>
              <a:t>November 2, 2017</a:t>
            </a:r>
          </a:p>
        </p:txBody>
      </p:sp>
      <p:sp>
        <p:nvSpPr>
          <p:cNvPr id="6" name="Text Placeholder 5"/>
          <p:cNvSpPr>
            <a:spLocks noGrp="1"/>
          </p:cNvSpPr>
          <p:nvPr>
            <p:ph type="body" sz="quarter" idx="12"/>
          </p:nvPr>
        </p:nvSpPr>
        <p:spPr/>
        <p:txBody>
          <a:bodyPr/>
          <a:lstStyle/>
          <a:p>
            <a:r>
              <a:rPr lang="en-US" dirty="0"/>
              <a:t>Corpus Christi, TX</a:t>
            </a:r>
          </a:p>
        </p:txBody>
      </p:sp>
      <p:sp>
        <p:nvSpPr>
          <p:cNvPr id="7" name="Text Placeholder 4"/>
          <p:cNvSpPr txBox="1">
            <a:spLocks/>
          </p:cNvSpPr>
          <p:nvPr/>
        </p:nvSpPr>
        <p:spPr>
          <a:xfrm>
            <a:off x="228600" y="4617489"/>
            <a:ext cx="4078342" cy="614738"/>
          </a:xfrm>
          <a:prstGeom prst="rect">
            <a:avLst/>
          </a:prstGeom>
        </p:spPr>
        <p:txBody>
          <a:bodyPr vert="horz" lIns="91440" tIns="45720" rIns="91440" bIns="45720" rtlCol="0">
            <a:noAutofit/>
          </a:bodyPr>
          <a:lstStyle>
            <a:lvl1pPr marL="0" indent="0" algn="l" defTabSz="685800" rtl="0" eaLnBrk="1" latinLnBrk="0" hangingPunct="1">
              <a:lnSpc>
                <a:spcPct val="110000"/>
              </a:lnSpc>
              <a:spcBef>
                <a:spcPts val="600"/>
              </a:spcBef>
              <a:spcAft>
                <a:spcPts val="1200"/>
              </a:spcAft>
              <a:buClr>
                <a:srgbClr val="0E61AD"/>
              </a:buClr>
              <a:buFont typeface="Arial" panose="020B0604020202020204" pitchFamily="34" charset="0"/>
              <a:buNone/>
              <a:defRPr sz="2400" b="1" kern="1200" baseline="0">
                <a:solidFill>
                  <a:schemeClr val="bg1"/>
                </a:solidFill>
                <a:latin typeface="Arial" panose="020B0604020202020204" pitchFamily="34" charset="0"/>
                <a:ea typeface="+mn-ea"/>
                <a:cs typeface="Arial" panose="020B0604020202020204" pitchFamily="34" charset="0"/>
              </a:defRPr>
            </a:lvl1pPr>
            <a:lvl2pPr marL="713232" indent="-256032" algn="l" defTabSz="685800" rtl="0" eaLnBrk="1" latinLnBrk="0" hangingPunct="1">
              <a:lnSpc>
                <a:spcPct val="110000"/>
              </a:lnSpc>
              <a:spcBef>
                <a:spcPts val="600"/>
              </a:spcBef>
              <a:spcAft>
                <a:spcPts val="1200"/>
              </a:spcAft>
              <a:buClr>
                <a:srgbClr val="0E61AD"/>
              </a:buClr>
              <a:buFont typeface="Arial" panose="020B0604020202020204" pitchFamily="34" charset="0"/>
              <a:buChar char="‒"/>
              <a:defRPr sz="1600" b="1" kern="1200">
                <a:solidFill>
                  <a:srgbClr val="3C3C3E"/>
                </a:solidFill>
                <a:latin typeface="Arial" panose="020B0604020202020204" pitchFamily="34" charset="0"/>
                <a:ea typeface="+mn-ea"/>
                <a:cs typeface="Arial" panose="020B0604020202020204" pitchFamily="34" charset="0"/>
              </a:defRPr>
            </a:lvl2pPr>
            <a:lvl3pPr marL="1170432" indent="-256032" algn="l" defTabSz="685800" rtl="0" eaLnBrk="1" latinLnBrk="0" hangingPunct="1">
              <a:lnSpc>
                <a:spcPct val="110000"/>
              </a:lnSpc>
              <a:spcBef>
                <a:spcPts val="600"/>
              </a:spcBef>
              <a:spcAft>
                <a:spcPts val="1200"/>
              </a:spcAft>
              <a:buClr>
                <a:srgbClr val="0E61AD"/>
              </a:buClr>
              <a:buFont typeface="Courier New" panose="02070309020205020404" pitchFamily="49" charset="0"/>
              <a:buChar char="o"/>
              <a:defRPr sz="1600" b="1" kern="1200">
                <a:solidFill>
                  <a:srgbClr val="3C3C3E"/>
                </a:solidFill>
                <a:latin typeface="Arial" panose="020B0604020202020204" pitchFamily="34" charset="0"/>
                <a:ea typeface="+mn-ea"/>
                <a:cs typeface="Arial" panose="020B0604020202020204" pitchFamily="34" charset="0"/>
              </a:defRPr>
            </a:lvl3pPr>
            <a:lvl4pPr marL="1627632" indent="-256032" algn="l" defTabSz="685800" rtl="0" eaLnBrk="1" latinLnBrk="0" hangingPunct="1">
              <a:lnSpc>
                <a:spcPct val="110000"/>
              </a:lnSpc>
              <a:spcBef>
                <a:spcPts val="600"/>
              </a:spcBef>
              <a:spcAft>
                <a:spcPts val="1200"/>
              </a:spcAft>
              <a:buClr>
                <a:srgbClr val="0E61AD"/>
              </a:buClr>
              <a:buFont typeface="Arial" panose="020B0604020202020204" pitchFamily="34" charset="0"/>
              <a:buChar char="•"/>
              <a:defRPr sz="1600" b="1" kern="1200">
                <a:solidFill>
                  <a:srgbClr val="3C3C3E"/>
                </a:solidFill>
                <a:latin typeface="Arial" panose="020B0604020202020204" pitchFamily="34" charset="0"/>
                <a:ea typeface="+mn-ea"/>
                <a:cs typeface="Arial" panose="020B0604020202020204" pitchFamily="34" charset="0"/>
              </a:defRPr>
            </a:lvl4pPr>
            <a:lvl5pPr marL="2084832" indent="-256032" algn="l" defTabSz="685800" rtl="0" eaLnBrk="1" latinLnBrk="0" hangingPunct="1">
              <a:lnSpc>
                <a:spcPct val="110000"/>
              </a:lnSpc>
              <a:spcBef>
                <a:spcPts val="600"/>
              </a:spcBef>
              <a:spcAft>
                <a:spcPts val="1200"/>
              </a:spcAft>
              <a:buClr>
                <a:srgbClr val="0E61AD"/>
              </a:buClr>
              <a:buFont typeface="Arial" panose="020B0604020202020204" pitchFamily="34" charset="0"/>
              <a:buChar char="‒"/>
              <a:defRPr sz="1600" b="1" kern="1200">
                <a:solidFill>
                  <a:srgbClr val="3C3C3E"/>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a:lstStyle>
          <a:p>
            <a:r>
              <a:rPr lang="en-US" sz="3000" i="1" dirty="0">
                <a:solidFill>
                  <a:schemeClr val="tx2"/>
                </a:solidFill>
              </a:rPr>
              <a:t>Carlos Rubinstein</a:t>
            </a:r>
          </a:p>
        </p:txBody>
      </p:sp>
    </p:spTree>
    <p:extLst>
      <p:ext uri="{BB962C8B-B14F-4D97-AF65-F5344CB8AC3E}">
        <p14:creationId xmlns:p14="http://schemas.microsoft.com/office/powerpoint/2010/main" val="204492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spcAft>
                <a:spcPts val="0"/>
              </a:spcAft>
            </a:pPr>
            <a:r>
              <a:rPr lang="en-US" dirty="0"/>
              <a:t>SB 1430 (Sen. Perry/Rep. Lucio III), proposed by Poseidon, took effect on September 1</a:t>
            </a:r>
            <a:r>
              <a:rPr lang="en-US" baseline="30000" dirty="0"/>
              <a:t>st</a:t>
            </a:r>
            <a:r>
              <a:rPr lang="en-US" dirty="0"/>
              <a:t>, 2017</a:t>
            </a:r>
          </a:p>
          <a:p>
            <a:pPr lvl="1"/>
            <a:r>
              <a:rPr lang="en-US" dirty="0"/>
              <a:t>Expected to strengthen incentives for the creation of desalinated seawater supplies along the state’s 367-mile coastline by: </a:t>
            </a:r>
          </a:p>
          <a:p>
            <a:pPr marL="1257300" lvl="2" indent="-342900">
              <a:buFont typeface="+mj-lt"/>
              <a:buAutoNum type="arabicPeriod"/>
            </a:pPr>
            <a:r>
              <a:rPr lang="en-US" dirty="0"/>
              <a:t>Streamlining and expediting the permitting process to extend benefits upstream</a:t>
            </a:r>
          </a:p>
          <a:p>
            <a:pPr marL="1257300" lvl="2" indent="-342900">
              <a:buFont typeface="+mj-lt"/>
              <a:buAutoNum type="arabicPeriod"/>
            </a:pPr>
            <a:r>
              <a:rPr lang="en-US" dirty="0"/>
              <a:t>Provides that the holders of water rights in any Texas river basin will be entitled to an expedited permit amendment of their existing water rights by the Texas Commission on Environmental Quality (TCEQ) when they diversify their water supply to include seawater desalination</a:t>
            </a:r>
          </a:p>
          <a:p>
            <a:pPr marL="1257300" lvl="2" indent="-342900">
              <a:buFont typeface="+mj-lt"/>
              <a:buAutoNum type="arabicPeriod"/>
            </a:pPr>
            <a:r>
              <a:rPr lang="en-US" dirty="0"/>
              <a:t>Applications subject to a hearing, applicants will be entitled to a decision within 270 days on proposals to move their surface water diversion point(s) upstream within the same river basin</a:t>
            </a:r>
          </a:p>
          <a:p>
            <a:pPr marL="1257300" lvl="2" indent="-342900">
              <a:buFont typeface="+mj-lt"/>
              <a:buAutoNum type="arabicPeriod"/>
            </a:pPr>
            <a:r>
              <a:rPr lang="en-US" dirty="0"/>
              <a:t>The law does not provide those benefits to the transfer of water rights from one river basin to another</a:t>
            </a:r>
          </a:p>
        </p:txBody>
      </p:sp>
      <p:sp>
        <p:nvSpPr>
          <p:cNvPr id="3" name="Title 2"/>
          <p:cNvSpPr>
            <a:spLocks noGrp="1"/>
          </p:cNvSpPr>
          <p:nvPr>
            <p:ph type="title"/>
          </p:nvPr>
        </p:nvSpPr>
        <p:spPr/>
        <p:txBody>
          <a:bodyPr/>
          <a:lstStyle/>
          <a:p>
            <a:r>
              <a:rPr lang="en-US" dirty="0"/>
              <a:t>Texas Desal Legislation | 2017</a:t>
            </a:r>
          </a:p>
        </p:txBody>
      </p:sp>
      <p:sp>
        <p:nvSpPr>
          <p:cNvPr id="5" name="Slide Number Placeholder 4"/>
          <p:cNvSpPr>
            <a:spLocks noGrp="1"/>
          </p:cNvSpPr>
          <p:nvPr>
            <p:ph type="sldNum" sz="quarter" idx="11"/>
          </p:nvPr>
        </p:nvSpPr>
        <p:spPr/>
        <p:txBody>
          <a:bodyPr/>
          <a:lstStyle/>
          <a:p>
            <a:fld id="{A08E85BA-D0D6-0A41-B6B8-B19AB1C7112C}" type="slidenum">
              <a:rPr lang="en-US" smtClean="0"/>
              <a:pPr/>
              <a:t>10</a:t>
            </a:fld>
            <a:endParaRPr lang="en-US" dirty="0"/>
          </a:p>
        </p:txBody>
      </p:sp>
      <p:sp>
        <p:nvSpPr>
          <p:cNvPr id="6" name="Date Placeholder 3"/>
          <p:cNvSpPr>
            <a:spLocks noGrp="1"/>
          </p:cNvSpPr>
          <p:nvPr>
            <p:ph type="dt" sz="half" idx="10"/>
          </p:nvPr>
        </p:nvSpPr>
        <p:spPr>
          <a:xfrm>
            <a:off x="50023" y="6441205"/>
            <a:ext cx="971550" cy="365125"/>
          </a:xfrm>
        </p:spPr>
        <p:txBody>
          <a:bodyPr/>
          <a:lstStyle/>
          <a:p>
            <a:fld id="{C7138606-DF4E-0F4B-88E0-BD573FDC834B}" type="datetime1">
              <a:rPr lang="en-US" smtClean="0"/>
              <a:pPr/>
              <a:t>12/1/17</a:t>
            </a:fld>
            <a:endParaRPr lang="en-US" dirty="0"/>
          </a:p>
        </p:txBody>
      </p:sp>
    </p:spTree>
    <p:extLst>
      <p:ext uri="{BB962C8B-B14F-4D97-AF65-F5344CB8AC3E}">
        <p14:creationId xmlns:p14="http://schemas.microsoft.com/office/powerpoint/2010/main" val="389803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1188" y="1991282"/>
            <a:ext cx="6172962" cy="594419"/>
          </a:xfrm>
        </p:spPr>
        <p:txBody>
          <a:bodyPr/>
          <a:lstStyle/>
          <a:p>
            <a:pPr>
              <a:lnSpc>
                <a:spcPct val="100000"/>
              </a:lnSpc>
              <a:spcBef>
                <a:spcPts val="0"/>
              </a:spcBef>
            </a:pPr>
            <a:r>
              <a:rPr lang="en-US" dirty="0"/>
              <a:t>Questions?</a:t>
            </a:r>
            <a:br>
              <a:rPr lang="en-US" dirty="0"/>
            </a:br>
            <a:r>
              <a:rPr lang="en-US" sz="400" baseline="55000" dirty="0"/>
              <a:t>_____________________________________________________________________________________________________________</a:t>
            </a:r>
            <a:r>
              <a:rPr lang="en-US" dirty="0"/>
              <a:t/>
            </a:r>
            <a:br>
              <a:rPr lang="en-US" dirty="0"/>
            </a:br>
            <a:r>
              <a:rPr lang="en-US" sz="1600" b="0" i="1" dirty="0"/>
              <a:t>Carlos Rubinstein – crubinstein@poseidonwater.com</a:t>
            </a:r>
          </a:p>
        </p:txBody>
      </p:sp>
    </p:spTree>
    <p:extLst>
      <p:ext uri="{BB962C8B-B14F-4D97-AF65-F5344CB8AC3E}">
        <p14:creationId xmlns:p14="http://schemas.microsoft.com/office/powerpoint/2010/main" val="2258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07213" y="1199997"/>
            <a:ext cx="8753720" cy="4917774"/>
          </a:xfrm>
        </p:spPr>
        <p:txBody>
          <a:bodyPr/>
          <a:lstStyle/>
          <a:p>
            <a:pPr>
              <a:spcAft>
                <a:spcPts val="0"/>
              </a:spcAft>
            </a:pPr>
            <a:r>
              <a:rPr lang="en-US" sz="1600" b="1" dirty="0"/>
              <a:t>Poseidon Water: Leading U.S. water infrastructure development specialist employing a performance-based, Public-Private Partnership approach</a:t>
            </a:r>
          </a:p>
          <a:p>
            <a:pPr lvl="1">
              <a:spcAft>
                <a:spcPts val="1200"/>
              </a:spcAft>
            </a:pPr>
            <a:r>
              <a:rPr lang="en-US" sz="1600" b="1" dirty="0"/>
              <a:t>Founded in 1995; headquartered in Boston, MA with presence in CA, FL, and TX</a:t>
            </a:r>
          </a:p>
          <a:p>
            <a:pPr lvl="1">
              <a:lnSpc>
                <a:spcPct val="100000"/>
              </a:lnSpc>
              <a:spcAft>
                <a:spcPts val="1200"/>
              </a:spcAft>
            </a:pPr>
            <a:r>
              <a:rPr lang="en-US" sz="1600" b="1" dirty="0"/>
              <a:t>Developer of Carlsbad Desalination Plant and other water infrastructure projects</a:t>
            </a:r>
          </a:p>
          <a:p>
            <a:pPr lvl="1">
              <a:lnSpc>
                <a:spcPct val="100000"/>
              </a:lnSpc>
              <a:spcAft>
                <a:spcPts val="1200"/>
              </a:spcAft>
            </a:pPr>
            <a:r>
              <a:rPr lang="en-US" sz="1600" b="1" dirty="0"/>
              <a:t>Majority owned by Brookfield Infrastructure Partners</a:t>
            </a:r>
          </a:p>
          <a:p>
            <a:pPr>
              <a:spcAft>
                <a:spcPts val="0"/>
              </a:spcAft>
            </a:pPr>
            <a:r>
              <a:rPr lang="en-US" sz="1600" b="1" dirty="0"/>
              <a:t>Brookfield Asset Management: Global owner and operator of alternative assets</a:t>
            </a:r>
          </a:p>
          <a:p>
            <a:pPr lvl="1"/>
            <a:r>
              <a:rPr lang="en-US" sz="1600" b="1" dirty="0"/>
              <a:t>115-year track record in real assets with a global </a:t>
            </a:r>
            <a:r>
              <a:rPr lang="en-US" dirty="0"/>
              <a:t>presence (100 offices or locations; ~55,000 employees)</a:t>
            </a:r>
            <a:endParaRPr lang="en-US" sz="1600" b="1" dirty="0"/>
          </a:p>
          <a:p>
            <a:pPr lvl="1">
              <a:spcAft>
                <a:spcPts val="1200"/>
              </a:spcAft>
            </a:pPr>
            <a:r>
              <a:rPr lang="en-US" sz="1600" b="1" dirty="0"/>
              <a:t>$250B of assets under management (AUM) – $135B in U.S. (~11,000 employees)</a:t>
            </a:r>
          </a:p>
          <a:p>
            <a:pPr lvl="1" fontAlgn="ctr">
              <a:buClr>
                <a:schemeClr val="tx2"/>
              </a:buClr>
              <a:defRPr/>
            </a:pPr>
            <a:r>
              <a:rPr lang="en-US" dirty="0"/>
              <a:t>$60B in infrastructure investments: ports, water, railways, natural gas transmission pipelines, toll roads, and electricity transmission lines</a:t>
            </a:r>
          </a:p>
          <a:p>
            <a:pPr lvl="1" fontAlgn="ctr">
              <a:spcAft>
                <a:spcPts val="0"/>
              </a:spcAft>
              <a:buClr>
                <a:schemeClr val="tx2"/>
              </a:buClr>
              <a:defRPr/>
            </a:pPr>
            <a:r>
              <a:rPr lang="en-US" dirty="0"/>
              <a:t>Brookfield in Texas (as of Dec. 2016):</a:t>
            </a:r>
          </a:p>
          <a:p>
            <a:pPr lvl="2" fontAlgn="ctr">
              <a:buClr>
                <a:schemeClr val="tx2"/>
              </a:buClr>
              <a:defRPr/>
            </a:pPr>
            <a:r>
              <a:rPr lang="en-US" dirty="0"/>
              <a:t>Assets: $15.3B AUM; ~185 projects/assets; Employees: ~915</a:t>
            </a:r>
          </a:p>
          <a:p>
            <a:pPr lvl="2" fontAlgn="ctr">
              <a:buClr>
                <a:schemeClr val="tx2"/>
              </a:buClr>
              <a:defRPr/>
            </a:pPr>
            <a:endParaRPr lang="en-US" b="1" dirty="0"/>
          </a:p>
        </p:txBody>
      </p:sp>
      <p:sp>
        <p:nvSpPr>
          <p:cNvPr id="3" name="Title 2"/>
          <p:cNvSpPr>
            <a:spLocks noGrp="1"/>
          </p:cNvSpPr>
          <p:nvPr>
            <p:ph type="title"/>
          </p:nvPr>
        </p:nvSpPr>
        <p:spPr/>
        <p:txBody>
          <a:bodyPr/>
          <a:lstStyle/>
          <a:p>
            <a:r>
              <a:rPr lang="en-US" dirty="0"/>
              <a:t>Poseidon Water</a:t>
            </a:r>
          </a:p>
        </p:txBody>
      </p:sp>
      <p:sp>
        <p:nvSpPr>
          <p:cNvPr id="5" name="Slide Number Placeholder 4"/>
          <p:cNvSpPr>
            <a:spLocks noGrp="1"/>
          </p:cNvSpPr>
          <p:nvPr>
            <p:ph type="sldNum" sz="quarter" idx="11"/>
          </p:nvPr>
        </p:nvSpPr>
        <p:spPr/>
        <p:txBody>
          <a:bodyPr/>
          <a:lstStyle/>
          <a:p>
            <a:fld id="{A08E85BA-D0D6-0A41-B6B8-B19AB1C7112C}" type="slidenum">
              <a:rPr lang="en-US" smtClean="0"/>
              <a:pPr/>
              <a:t>2</a:t>
            </a:fld>
            <a:endParaRPr lang="en-US" dirty="0"/>
          </a:p>
        </p:txBody>
      </p:sp>
      <p:sp>
        <p:nvSpPr>
          <p:cNvPr id="6" name="Date Placeholder 3"/>
          <p:cNvSpPr>
            <a:spLocks noGrp="1"/>
          </p:cNvSpPr>
          <p:nvPr>
            <p:ph type="dt" sz="half" idx="10"/>
          </p:nvPr>
        </p:nvSpPr>
        <p:spPr>
          <a:xfrm>
            <a:off x="50023" y="6441205"/>
            <a:ext cx="971550" cy="365125"/>
          </a:xfrm>
        </p:spPr>
        <p:txBody>
          <a:bodyPr/>
          <a:lstStyle/>
          <a:p>
            <a:fld id="{C7138606-DF4E-0F4B-88E0-BD573FDC834B}" type="datetime1">
              <a:rPr lang="en-US" smtClean="0"/>
              <a:pPr/>
              <a:t>12/1/17</a:t>
            </a:fld>
            <a:endParaRPr lang="en-US" dirty="0"/>
          </a:p>
        </p:txBody>
      </p:sp>
    </p:spTree>
    <p:extLst>
      <p:ext uri="{BB962C8B-B14F-4D97-AF65-F5344CB8AC3E}">
        <p14:creationId xmlns:p14="http://schemas.microsoft.com/office/powerpoint/2010/main" val="368135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sz="1600" b="1" dirty="0"/>
              <a:t>A method of delivering public infrastructure in which significant risks are transferred to the private sector developer, operator, and finance partner</a:t>
            </a:r>
          </a:p>
          <a:p>
            <a:pPr>
              <a:spcAft>
                <a:spcPts val="0"/>
              </a:spcAft>
            </a:pPr>
            <a:r>
              <a:rPr lang="en-US" sz="1600" b="1" dirty="0"/>
              <a:t>Single entity (“Project Company”) accepts responsibility to Design, Build, Finance, Operate, Maintain, and </a:t>
            </a:r>
            <a:r>
              <a:rPr lang="en-US" dirty="0"/>
              <a:t>Transfer the assets in operating condition to the Public Partner at the end of the Contract Term</a:t>
            </a:r>
            <a:endParaRPr lang="en-US" sz="1600" b="1" dirty="0"/>
          </a:p>
          <a:p>
            <a:pPr lvl="1"/>
            <a:r>
              <a:rPr lang="en-US" dirty="0"/>
              <a:t>Project Company established by Developer to implement the Project</a:t>
            </a:r>
            <a:endParaRPr lang="en-US" b="1" dirty="0"/>
          </a:p>
          <a:p>
            <a:endParaRPr lang="en-US" dirty="0"/>
          </a:p>
        </p:txBody>
      </p:sp>
      <p:sp>
        <p:nvSpPr>
          <p:cNvPr id="3" name="Title 2"/>
          <p:cNvSpPr>
            <a:spLocks noGrp="1"/>
          </p:cNvSpPr>
          <p:nvPr>
            <p:ph type="title"/>
          </p:nvPr>
        </p:nvSpPr>
        <p:spPr>
          <a:xfrm>
            <a:off x="207213" y="246768"/>
            <a:ext cx="7822362" cy="594419"/>
          </a:xfrm>
        </p:spPr>
        <p:txBody>
          <a:bodyPr/>
          <a:lstStyle/>
          <a:p>
            <a:r>
              <a:rPr lang="en-US" dirty="0"/>
              <a:t>What is a Public-Private Partnership (“P3”)?</a:t>
            </a:r>
          </a:p>
        </p:txBody>
      </p:sp>
      <p:grpSp>
        <p:nvGrpSpPr>
          <p:cNvPr id="12" name="Group 11"/>
          <p:cNvGrpSpPr/>
          <p:nvPr/>
        </p:nvGrpSpPr>
        <p:grpSpPr>
          <a:xfrm>
            <a:off x="931986" y="3221611"/>
            <a:ext cx="7208763" cy="3188825"/>
            <a:chOff x="1197140" y="3251305"/>
            <a:chExt cx="6699086" cy="3188825"/>
          </a:xfrm>
        </p:grpSpPr>
        <p:sp>
          <p:nvSpPr>
            <p:cNvPr id="6" name="Snip Single Corner Rectangle 15"/>
            <p:cNvSpPr/>
            <p:nvPr/>
          </p:nvSpPr>
          <p:spPr>
            <a:xfrm>
              <a:off x="1197140" y="3251305"/>
              <a:ext cx="6699086" cy="3075709"/>
            </a:xfrm>
            <a:prstGeom prst="snip1Rect">
              <a:avLst>
                <a:gd name="adj" fmla="val 0"/>
              </a:avLst>
            </a:prstGeom>
            <a:solidFill>
              <a:schemeClr val="tx2">
                <a:lumMod val="50000"/>
              </a:schemeClr>
            </a:solidFill>
          </p:spPr>
          <p:txBody>
            <a:bodyPr tIns="864000" rIns="72000" bIns="0" anchor="t" anchorCtr="0">
              <a:noAutofit/>
            </a:bodyPr>
            <a:lstStyle/>
            <a:p>
              <a:pPr marL="0" marR="0" lvl="1" indent="0" defTabSz="768077" eaLnBrk="1" fontAlgn="auto" latinLnBrk="0" hangingPunct="1">
                <a:lnSpc>
                  <a:spcPct val="85000"/>
                </a:lnSpc>
                <a:spcBef>
                  <a:spcPts val="672"/>
                </a:spcBef>
                <a:spcAft>
                  <a:spcPts val="336"/>
                </a:spcAft>
                <a:buClr>
                  <a:srgbClr val="9E3039"/>
                </a:buClr>
                <a:buSzTx/>
                <a:buFontTx/>
                <a:buNone/>
                <a:tabLst/>
                <a:defRPr/>
              </a:pPr>
              <a:endParaRPr kumimoji="0" lang="en-AU" sz="1200" b="0" i="0" u="none" strike="noStrike" kern="0" cap="none" spc="0" normalizeH="0" baseline="0" noProof="0" dirty="0">
                <a:ln>
                  <a:noFill/>
                </a:ln>
                <a:solidFill>
                  <a:prstClr val="white"/>
                </a:solidFill>
                <a:effectLst/>
                <a:uLnTx/>
                <a:uFillTx/>
              </a:endParaRPr>
            </a:p>
          </p:txBody>
        </p:sp>
        <p:sp>
          <p:nvSpPr>
            <p:cNvPr id="10" name="Content Placeholder 3"/>
            <p:cNvSpPr txBox="1">
              <a:spLocks/>
            </p:cNvSpPr>
            <p:nvPr/>
          </p:nvSpPr>
          <p:spPr>
            <a:xfrm>
              <a:off x="1711028" y="3334430"/>
              <a:ext cx="5842893" cy="3105700"/>
            </a:xfrm>
            <a:prstGeom prst="rect">
              <a:avLst/>
            </a:prstGeom>
          </p:spPr>
          <p:txBody>
            <a:bodyPr vert="horz" lIns="0" tIns="45719" rIns="91438" bIns="45719" rtlCol="0">
              <a:noAutofit/>
            </a:bodyPr>
            <a:lstStyle>
              <a:lvl1pPr marL="0" indent="0" algn="l" defTabSz="685783" rtl="0" eaLnBrk="1" latinLnBrk="0" hangingPunct="1">
                <a:lnSpc>
                  <a:spcPct val="80000"/>
                </a:lnSpc>
                <a:spcBef>
                  <a:spcPts val="300"/>
                </a:spcBef>
                <a:buFont typeface="Arial" panose="020B0604020202020204" pitchFamily="34" charset="0"/>
                <a:buNone/>
                <a:defRPr sz="900" b="1" kern="1200" cap="all" baseline="0">
                  <a:solidFill>
                    <a:schemeClr val="tx1"/>
                  </a:solidFill>
                  <a:latin typeface="+mn-lt"/>
                  <a:ea typeface="+mn-ea"/>
                  <a:cs typeface="+mn-cs"/>
                </a:defRPr>
              </a:lvl1pPr>
              <a:lvl2pPr marL="0" indent="0" algn="l" defTabSz="685783" rtl="0" eaLnBrk="1" latinLnBrk="0" hangingPunct="1">
                <a:lnSpc>
                  <a:spcPct val="90000"/>
                </a:lnSpc>
                <a:spcBef>
                  <a:spcPts val="300"/>
                </a:spcBef>
                <a:buFont typeface="Arial" panose="020B0604020202020204" pitchFamily="34" charset="0"/>
                <a:buNone/>
                <a:defRPr sz="900" kern="1200">
                  <a:solidFill>
                    <a:schemeClr val="tx1"/>
                  </a:solidFill>
                  <a:latin typeface="+mn-lt"/>
                  <a:ea typeface="+mn-ea"/>
                  <a:cs typeface="+mn-cs"/>
                </a:defRPr>
              </a:lvl2pPr>
              <a:lvl3pPr marL="128585" indent="-128585" algn="l" defTabSz="685783" rtl="0" eaLnBrk="1" latinLnBrk="0" hangingPunct="1">
                <a:lnSpc>
                  <a:spcPct val="90000"/>
                </a:lnSpc>
                <a:spcBef>
                  <a:spcPts val="375"/>
                </a:spcBef>
                <a:buClr>
                  <a:schemeClr val="tx2"/>
                </a:buClr>
                <a:buFont typeface="Wingdings" panose="05000000000000000000" pitchFamily="2" charset="2"/>
                <a:buChar char="§"/>
                <a:defRPr sz="900" kern="1200">
                  <a:solidFill>
                    <a:schemeClr val="tx1"/>
                  </a:solidFill>
                  <a:latin typeface="+mn-lt"/>
                  <a:ea typeface="+mn-ea"/>
                  <a:cs typeface="+mn-cs"/>
                </a:defRPr>
              </a:lvl3pPr>
              <a:lvl4pPr marL="200020" indent="-65483" algn="l" defTabSz="685783" rtl="0" eaLnBrk="1" latinLnBrk="0" hangingPunct="1">
                <a:lnSpc>
                  <a:spcPct val="90000"/>
                </a:lnSpc>
                <a:spcBef>
                  <a:spcPts val="150"/>
                </a:spcBef>
                <a:spcAft>
                  <a:spcPts val="150"/>
                </a:spcAft>
                <a:buClr>
                  <a:schemeClr val="tx2"/>
                </a:buClr>
                <a:buFont typeface="Arial" panose="020B0604020202020204" pitchFamily="34" charset="0"/>
                <a:buChar char="-"/>
                <a:defRPr sz="800" kern="1200">
                  <a:solidFill>
                    <a:schemeClr val="tx1"/>
                  </a:solidFill>
                  <a:latin typeface="+mn-lt"/>
                  <a:ea typeface="+mn-ea"/>
                  <a:cs typeface="+mn-cs"/>
                </a:defRPr>
              </a:lvl4pPr>
              <a:lvl5pPr marL="200020" indent="-63103" algn="l" defTabSz="685783" rtl="0" eaLnBrk="1" latinLnBrk="0" hangingPunct="1">
                <a:lnSpc>
                  <a:spcPct val="90000"/>
                </a:lnSpc>
                <a:spcBef>
                  <a:spcPct val="20000"/>
                </a:spcBef>
                <a:buClr>
                  <a:schemeClr val="accent4"/>
                </a:buClr>
                <a:buFont typeface="Arial" panose="020B0604020202020204" pitchFamily="34" charset="0"/>
                <a:buChar char="•"/>
                <a:tabLst/>
                <a:defRPr sz="8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5750" indent="-285750">
                <a:buFont typeface="Arial" panose="020B0604020202020204" pitchFamily="34" charset="0"/>
                <a:buChar char="•"/>
                <a:defRPr/>
              </a:pPr>
              <a:r>
                <a:rPr lang="en-CA" sz="1600" b="0" cap="none" dirty="0">
                  <a:solidFill>
                    <a:prstClr val="white"/>
                  </a:solidFill>
                </a:rPr>
                <a:t>Alignment of interests between Public and Private sector</a:t>
              </a:r>
            </a:p>
            <a:p>
              <a:pPr marL="285750" indent="-285750">
                <a:buFont typeface="Arial" panose="020B0604020202020204" pitchFamily="34" charset="0"/>
                <a:buChar char="•"/>
                <a:defRPr/>
              </a:pPr>
              <a:endParaRPr lang="en-CA" sz="1600" b="0" cap="none" dirty="0">
                <a:solidFill>
                  <a:prstClr val="white"/>
                </a:solidFill>
              </a:endParaRPr>
            </a:p>
            <a:p>
              <a:pPr marL="285750" marR="0" lvl="0" indent="-285750" algn="l" defTabSz="685783" rtl="0" eaLnBrk="1" fontAlgn="auto" latinLnBrk="0" hangingPunct="1">
                <a:lnSpc>
                  <a:spcPct val="80000"/>
                </a:lnSpc>
                <a:spcBef>
                  <a:spcPts val="300"/>
                </a:spcBef>
                <a:spcAft>
                  <a:spcPts val="0"/>
                </a:spcAft>
                <a:buClrTx/>
                <a:buSzTx/>
                <a:buFont typeface="Arial" panose="020B0604020202020204" pitchFamily="34" charset="0"/>
                <a:buChar char="•"/>
                <a:tabLst/>
                <a:defRPr/>
              </a:pPr>
              <a:r>
                <a:rPr lang="en-US" sz="1600" b="0" cap="none" dirty="0">
                  <a:solidFill>
                    <a:prstClr val="white"/>
                  </a:solidFill>
                  <a:latin typeface="Arial"/>
                </a:rPr>
                <a:t>Guaranteed o</a:t>
              </a:r>
              <a:r>
                <a:rPr kumimoji="0" lang="en-US" sz="1600" b="0" i="0" u="none" strike="noStrike" kern="1200" cap="none" spc="0" normalizeH="0" baseline="0" noProof="0" dirty="0">
                  <a:ln>
                    <a:noFill/>
                  </a:ln>
                  <a:solidFill>
                    <a:prstClr val="white"/>
                  </a:solidFill>
                  <a:effectLst/>
                  <a:uLnTx/>
                  <a:uFillTx/>
                  <a:latin typeface="Arial"/>
                </a:rPr>
                <a:t>n-time</a:t>
              </a:r>
              <a:r>
                <a:rPr lang="en-US" sz="1600" b="0" cap="none" dirty="0">
                  <a:solidFill>
                    <a:prstClr val="white"/>
                  </a:solidFill>
                  <a:latin typeface="Arial"/>
                </a:rPr>
                <a:t> and</a:t>
              </a:r>
              <a:r>
                <a:rPr kumimoji="0" lang="en-US" sz="1600" b="0" i="0" u="none" strike="noStrike" kern="1200" cap="none" spc="0" normalizeH="0" baseline="0" noProof="0" dirty="0">
                  <a:ln>
                    <a:noFill/>
                  </a:ln>
                  <a:solidFill>
                    <a:prstClr val="white"/>
                  </a:solidFill>
                  <a:effectLst/>
                  <a:uLnTx/>
                  <a:uFillTx/>
                  <a:latin typeface="Arial"/>
                </a:rPr>
                <a:t> on-budget performance</a:t>
              </a:r>
            </a:p>
            <a:p>
              <a:pPr marL="285750" lvl="0" indent="-285750">
                <a:buFont typeface="Arial" panose="020B0604020202020204" pitchFamily="34" charset="0"/>
                <a:buChar char="•"/>
                <a:defRPr/>
              </a:pPr>
              <a:endParaRPr lang="en-US" sz="1600" b="0" cap="none" dirty="0">
                <a:solidFill>
                  <a:prstClr val="white"/>
                </a:solidFill>
              </a:endParaRPr>
            </a:p>
            <a:p>
              <a:pPr marL="285750" lvl="0" indent="-285750">
                <a:buFont typeface="Arial" panose="020B0604020202020204" pitchFamily="34" charset="0"/>
                <a:buChar char="•"/>
                <a:defRPr/>
              </a:pPr>
              <a:r>
                <a:rPr lang="en-US" sz="1600" b="0" cap="none" dirty="0">
                  <a:solidFill>
                    <a:prstClr val="white"/>
                  </a:solidFill>
                </a:rPr>
                <a:t>Accelerated delivery of critical project infrastructure</a:t>
              </a:r>
            </a:p>
            <a:p>
              <a:pPr marL="285750" marR="0" lvl="0" indent="-285750" algn="l" defTabSz="685783" rtl="0" eaLnBrk="1" fontAlgn="auto" latinLnBrk="0" hangingPunct="1">
                <a:lnSpc>
                  <a:spcPct val="80000"/>
                </a:lnSpc>
                <a:spcBef>
                  <a:spcPts val="3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Arial"/>
              </a:endParaRPr>
            </a:p>
            <a:p>
              <a:pPr marL="285750" marR="0" lvl="0" indent="-285750" algn="l" defTabSz="685783" rtl="0" eaLnBrk="1" fontAlgn="auto" latinLnBrk="0" hangingPunct="1">
                <a:lnSpc>
                  <a:spcPct val="8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a:rPr>
                <a:t>Public asset investment is protected because facility condition and performance is guaranteed for a </a:t>
              </a:r>
              <a:r>
                <a:rPr lang="en-US" sz="1600" b="0" cap="none" noProof="0" dirty="0">
                  <a:solidFill>
                    <a:prstClr val="white"/>
                  </a:solidFill>
                  <a:latin typeface="Arial"/>
                </a:rPr>
                <a:t>long-term period (30 to 50 years)</a:t>
              </a:r>
              <a:endParaRPr kumimoji="0" lang="en-US" sz="1600" b="0" i="0" u="none" strike="noStrike" kern="1200" cap="none" spc="0" normalizeH="0" baseline="0" noProof="0" dirty="0">
                <a:ln>
                  <a:noFill/>
                </a:ln>
                <a:solidFill>
                  <a:prstClr val="white"/>
                </a:solidFill>
                <a:effectLst/>
                <a:uLnTx/>
                <a:uFillTx/>
                <a:latin typeface="Arial"/>
              </a:endParaRPr>
            </a:p>
            <a:p>
              <a:pPr marR="0" lvl="0" algn="l" defTabSz="685783" rtl="0" eaLnBrk="1" fontAlgn="auto" latinLnBrk="0" hangingPunct="1">
                <a:lnSpc>
                  <a:spcPct val="80000"/>
                </a:lnSpc>
                <a:spcBef>
                  <a:spcPts val="300"/>
                </a:spcBef>
                <a:spcAft>
                  <a:spcPts val="0"/>
                </a:spcAft>
                <a:buClrTx/>
                <a:buSzTx/>
                <a:tabLst/>
                <a:defRPr/>
              </a:pPr>
              <a:endParaRPr kumimoji="0" lang="en-US" sz="1600" b="0" i="0" u="none" strike="noStrike" kern="1200" cap="none" spc="0" normalizeH="0" baseline="0" noProof="0" dirty="0">
                <a:ln>
                  <a:noFill/>
                </a:ln>
                <a:solidFill>
                  <a:prstClr val="white"/>
                </a:solidFill>
                <a:effectLst/>
                <a:uLnTx/>
                <a:uFillTx/>
                <a:latin typeface="Arial"/>
              </a:endParaRPr>
            </a:p>
            <a:p>
              <a:pPr marL="285750" marR="0" lvl="0" indent="-285750" algn="l" defTabSz="685783" rtl="0" eaLnBrk="1" fontAlgn="auto" latinLnBrk="0" hangingPunct="1">
                <a:lnSpc>
                  <a:spcPct val="80000"/>
                </a:lnSpc>
                <a:spcBef>
                  <a:spcPts val="3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a:rPr>
                <a:t>Provides greater “value-for-money,” reflecting </a:t>
              </a:r>
              <a:r>
                <a:rPr kumimoji="0" lang="en-US" sz="1600" b="0" i="0" u="none" strike="noStrike" kern="1200" cap="none" spc="0" normalizeH="0" noProof="0" dirty="0">
                  <a:ln>
                    <a:noFill/>
                  </a:ln>
                  <a:solidFill>
                    <a:prstClr val="white"/>
                  </a:solidFill>
                  <a:effectLst/>
                  <a:uLnTx/>
                  <a:uFillTx/>
                  <a:latin typeface="Arial"/>
                </a:rPr>
                <a:t>the added value of risk transfer (operation, maintenance, compliance, delivery, etc.) using a P3 approach as compared to a traditional project delivery</a:t>
              </a:r>
            </a:p>
            <a:p>
              <a:pPr marL="285750" marR="0" lvl="0" indent="-285750" algn="l" defTabSz="685783" rtl="0" eaLnBrk="1" fontAlgn="auto" latinLnBrk="0" hangingPunct="1">
                <a:lnSpc>
                  <a:spcPct val="80000"/>
                </a:lnSpc>
                <a:spcBef>
                  <a:spcPts val="3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Arial"/>
              </a:endParaRPr>
            </a:p>
          </p:txBody>
        </p:sp>
      </p:grpSp>
      <p:sp>
        <p:nvSpPr>
          <p:cNvPr id="7" name="Date Placeholder 3"/>
          <p:cNvSpPr>
            <a:spLocks noGrp="1"/>
          </p:cNvSpPr>
          <p:nvPr>
            <p:ph type="dt" sz="half" idx="10"/>
          </p:nvPr>
        </p:nvSpPr>
        <p:spPr>
          <a:xfrm>
            <a:off x="1807703" y="6431045"/>
            <a:ext cx="971550" cy="365125"/>
          </a:xfrm>
        </p:spPr>
        <p:txBody>
          <a:bodyPr/>
          <a:lstStyle/>
          <a:p>
            <a:fld id="{C7138606-DF4E-0F4B-88E0-BD573FDC834B}" type="datetime1">
              <a:rPr lang="en-US" smtClean="0"/>
              <a:pPr/>
              <a:t>12/1/17</a:t>
            </a:fld>
            <a:endParaRPr lang="en-US" dirty="0"/>
          </a:p>
        </p:txBody>
      </p:sp>
      <p:sp>
        <p:nvSpPr>
          <p:cNvPr id="8" name="Slide Number Placeholder 4"/>
          <p:cNvSpPr>
            <a:spLocks noGrp="1"/>
          </p:cNvSpPr>
          <p:nvPr>
            <p:ph type="sldNum" sz="quarter" idx="11"/>
          </p:nvPr>
        </p:nvSpPr>
        <p:spPr>
          <a:xfrm>
            <a:off x="8395588" y="6425676"/>
            <a:ext cx="565345" cy="365125"/>
          </a:xfrm>
        </p:spPr>
        <p:txBody>
          <a:bodyPr/>
          <a:lstStyle/>
          <a:p>
            <a:fld id="{A08E85BA-D0D6-0A41-B6B8-B19AB1C7112C}" type="slidenum">
              <a:rPr lang="en-US" smtClean="0"/>
              <a:pPr/>
              <a:t>3</a:t>
            </a:fld>
            <a:endParaRPr lang="en-US" dirty="0"/>
          </a:p>
        </p:txBody>
      </p:sp>
      <p:sp>
        <p:nvSpPr>
          <p:cNvPr id="9" name="Date Placeholder 3"/>
          <p:cNvSpPr txBox="1">
            <a:spLocks/>
          </p:cNvSpPr>
          <p:nvPr/>
        </p:nvSpPr>
        <p:spPr>
          <a:xfrm>
            <a:off x="50023" y="6441205"/>
            <a:ext cx="97155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7138606-DF4E-0F4B-88E0-BD573FDC834B}" type="datetime1">
              <a:rPr lang="en-US" smtClean="0"/>
              <a:pPr/>
              <a:t>12/1/17</a:t>
            </a:fld>
            <a:endParaRPr lang="en-US" dirty="0"/>
          </a:p>
        </p:txBody>
      </p:sp>
    </p:spTree>
    <p:extLst>
      <p:ext uri="{BB962C8B-B14F-4D97-AF65-F5344CB8AC3E}">
        <p14:creationId xmlns:p14="http://schemas.microsoft.com/office/powerpoint/2010/main" val="17129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7577258" y="205041"/>
            <a:ext cx="1324713" cy="215444"/>
          </a:xfrm>
          <a:prstGeom prst="rect">
            <a:avLst/>
          </a:prstGeom>
          <a:noFill/>
          <a:ln w="9525">
            <a:noFill/>
            <a:prstDash val="sysDash"/>
          </a:ln>
        </p:spPr>
        <p:txBody>
          <a:bodyPr wrap="square">
            <a:spAutoFit/>
          </a:bodyPr>
          <a:lstStyle/>
          <a:p>
            <a:pPr algn="ctr"/>
            <a:r>
              <a:rPr lang="en-US" sz="800" b="1" u="sng" dirty="0">
                <a:solidFill>
                  <a:srgbClr val="3C3C3E"/>
                </a:solidFill>
              </a:rPr>
              <a:t>Key</a:t>
            </a:r>
          </a:p>
        </p:txBody>
      </p:sp>
      <p:sp>
        <p:nvSpPr>
          <p:cNvPr id="3" name="Title 2"/>
          <p:cNvSpPr>
            <a:spLocks noGrp="1"/>
          </p:cNvSpPr>
          <p:nvPr>
            <p:ph type="title"/>
          </p:nvPr>
        </p:nvSpPr>
        <p:spPr/>
        <p:txBody>
          <a:bodyPr/>
          <a:lstStyle/>
          <a:p>
            <a:r>
              <a:rPr lang="en-US" dirty="0"/>
              <a:t>Typical Project Structure</a:t>
            </a:r>
          </a:p>
        </p:txBody>
      </p:sp>
      <p:sp>
        <p:nvSpPr>
          <p:cNvPr id="4" name="Date Placeholder 3"/>
          <p:cNvSpPr>
            <a:spLocks noGrp="1"/>
          </p:cNvSpPr>
          <p:nvPr>
            <p:ph type="dt" sz="half" idx="10"/>
          </p:nvPr>
        </p:nvSpPr>
        <p:spPr/>
        <p:txBody>
          <a:bodyPr/>
          <a:lstStyle/>
          <a:p>
            <a:fld id="{C7138606-DF4E-0F4B-88E0-BD573FDC834B}" type="datetime1">
              <a:rPr lang="en-US" smtClean="0"/>
              <a:pPr/>
              <a:t>12/1/17</a:t>
            </a:fld>
            <a:endParaRPr lang="en-US" dirty="0"/>
          </a:p>
        </p:txBody>
      </p:sp>
      <p:sp>
        <p:nvSpPr>
          <p:cNvPr id="5" name="Slide Number Placeholder 4"/>
          <p:cNvSpPr>
            <a:spLocks noGrp="1"/>
          </p:cNvSpPr>
          <p:nvPr>
            <p:ph type="sldNum" sz="quarter" idx="11"/>
          </p:nvPr>
        </p:nvSpPr>
        <p:spPr/>
        <p:txBody>
          <a:bodyPr/>
          <a:lstStyle/>
          <a:p>
            <a:fld id="{A08E85BA-D0D6-0A41-B6B8-B19AB1C7112C}" type="slidenum">
              <a:rPr lang="en-US" smtClean="0"/>
              <a:pPr/>
              <a:t>4</a:t>
            </a:fld>
            <a:endParaRPr lang="en-US" dirty="0"/>
          </a:p>
        </p:txBody>
      </p:sp>
      <p:grpSp>
        <p:nvGrpSpPr>
          <p:cNvPr id="10" name="Group 9"/>
          <p:cNvGrpSpPr/>
          <p:nvPr/>
        </p:nvGrpSpPr>
        <p:grpSpPr>
          <a:xfrm>
            <a:off x="485167" y="1449688"/>
            <a:ext cx="8416803" cy="4732938"/>
            <a:chOff x="659210" y="2246092"/>
            <a:chExt cx="8069536" cy="4444835"/>
          </a:xfrm>
        </p:grpSpPr>
        <p:cxnSp>
          <p:nvCxnSpPr>
            <p:cNvPr id="11" name="Elbow Connector 9"/>
            <p:cNvCxnSpPr/>
            <p:nvPr/>
          </p:nvCxnSpPr>
          <p:spPr bwMode="auto">
            <a:xfrm rot="16200000" flipV="1">
              <a:off x="2404666" y="3338562"/>
              <a:ext cx="1204525" cy="508864"/>
            </a:xfrm>
            <a:prstGeom prst="bentConnector3">
              <a:avLst>
                <a:gd name="adj1" fmla="val 89222"/>
              </a:avLst>
            </a:prstGeom>
            <a:solidFill>
              <a:schemeClr val="accent1"/>
            </a:solidFill>
            <a:ln w="9525" cap="flat" cmpd="sng" algn="ctr">
              <a:solidFill>
                <a:srgbClr val="0E61AD"/>
              </a:solidFill>
              <a:prstDash val="solid"/>
              <a:round/>
              <a:headEnd type="none" w="med" len="med"/>
              <a:tailEnd type="none"/>
            </a:ln>
            <a:effectLst/>
          </p:spPr>
        </p:cxnSp>
        <p:sp>
          <p:nvSpPr>
            <p:cNvPr id="13" name="Rectangle 12"/>
            <p:cNvSpPr/>
            <p:nvPr/>
          </p:nvSpPr>
          <p:spPr bwMode="auto">
            <a:xfrm>
              <a:off x="659210" y="2448582"/>
              <a:ext cx="2239899" cy="826726"/>
            </a:xfrm>
            <a:prstGeom prst="rect">
              <a:avLst/>
            </a:prstGeom>
            <a:solidFill>
              <a:schemeClr val="bg1"/>
            </a:solidFill>
            <a:ln w="9525" cap="flat" cmpd="sng" algn="ctr">
              <a:solidFill>
                <a:srgbClr val="3C3C3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a:ln>
                  <a:noFill/>
                </a:ln>
                <a:solidFill>
                  <a:schemeClr val="bg2">
                    <a:lumMod val="75000"/>
                  </a:schemeClr>
                </a:solidFill>
                <a:effectLst/>
                <a:latin typeface="Arial" charset="0"/>
              </a:endParaRPr>
            </a:p>
          </p:txBody>
        </p:sp>
        <p:sp>
          <p:nvSpPr>
            <p:cNvPr id="15" name="Rectangle 14"/>
            <p:cNvSpPr/>
            <p:nvPr/>
          </p:nvSpPr>
          <p:spPr>
            <a:xfrm>
              <a:off x="2111927" y="3325633"/>
              <a:ext cx="1198173" cy="433563"/>
            </a:xfrm>
            <a:prstGeom prst="rect">
              <a:avLst/>
            </a:prstGeom>
          </p:spPr>
          <p:txBody>
            <a:bodyPr wrap="square">
              <a:spAutoFit/>
            </a:bodyPr>
            <a:lstStyle/>
            <a:p>
              <a:pPr algn="r"/>
              <a:r>
                <a:rPr lang="en-US" sz="800" b="1" dirty="0">
                  <a:solidFill>
                    <a:srgbClr val="0E61AD"/>
                  </a:solidFill>
                </a:rPr>
                <a:t>Management</a:t>
              </a:r>
            </a:p>
            <a:p>
              <a:pPr algn="r"/>
              <a:r>
                <a:rPr lang="en-US" sz="800" b="1" dirty="0">
                  <a:solidFill>
                    <a:srgbClr val="0E61AD"/>
                  </a:solidFill>
                </a:rPr>
                <a:t>Services </a:t>
              </a:r>
            </a:p>
            <a:p>
              <a:pPr algn="r"/>
              <a:r>
                <a:rPr lang="en-US" sz="800" b="1" dirty="0">
                  <a:solidFill>
                    <a:srgbClr val="0E61AD"/>
                  </a:solidFill>
                </a:rPr>
                <a:t>Agreement</a:t>
              </a:r>
            </a:p>
          </p:txBody>
        </p:sp>
        <p:sp>
          <p:nvSpPr>
            <p:cNvPr id="16" name="Rectangle 15"/>
            <p:cNvSpPr/>
            <p:nvPr/>
          </p:nvSpPr>
          <p:spPr bwMode="auto">
            <a:xfrm>
              <a:off x="3038267" y="4178491"/>
              <a:ext cx="3062633" cy="46139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i="1" dirty="0">
                  <a:solidFill>
                    <a:srgbClr val="0E61AD"/>
                  </a:solidFill>
                  <a:latin typeface="Arial" charset="0"/>
                </a:rPr>
                <a:t>Project Company</a:t>
              </a:r>
            </a:p>
          </p:txBody>
        </p:sp>
        <p:cxnSp>
          <p:nvCxnSpPr>
            <p:cNvPr id="17" name="Elbow Connector 15"/>
            <p:cNvCxnSpPr/>
            <p:nvPr/>
          </p:nvCxnSpPr>
          <p:spPr bwMode="auto">
            <a:xfrm>
              <a:off x="1676019" y="3275308"/>
              <a:ext cx="1313507" cy="1008322"/>
            </a:xfrm>
            <a:prstGeom prst="bentConnector3">
              <a:avLst>
                <a:gd name="adj1" fmla="val -57"/>
              </a:avLst>
            </a:prstGeom>
            <a:solidFill>
              <a:schemeClr val="accent1"/>
            </a:solidFill>
            <a:ln w="9525" cap="flat" cmpd="sng" algn="ctr">
              <a:solidFill>
                <a:srgbClr val="3C3C3E"/>
              </a:solidFill>
              <a:prstDash val="sysDash"/>
              <a:round/>
              <a:headEnd type="triangle" w="med" len="med"/>
              <a:tailEnd type="triangle"/>
            </a:ln>
            <a:effectLst/>
          </p:spPr>
        </p:cxnSp>
        <p:cxnSp>
          <p:nvCxnSpPr>
            <p:cNvPr id="19" name="Elbow Connector 17"/>
            <p:cNvCxnSpPr>
              <a:stCxn id="29" idx="3"/>
              <a:endCxn id="16" idx="3"/>
            </p:cNvCxnSpPr>
            <p:nvPr/>
          </p:nvCxnSpPr>
          <p:spPr bwMode="auto">
            <a:xfrm flipH="1">
              <a:off x="6100899" y="2847851"/>
              <a:ext cx="2239614" cy="1561337"/>
            </a:xfrm>
            <a:prstGeom prst="bentConnector3">
              <a:avLst>
                <a:gd name="adj1" fmla="val -17461"/>
              </a:avLst>
            </a:prstGeom>
            <a:solidFill>
              <a:schemeClr val="accent1"/>
            </a:solidFill>
            <a:ln w="9525" cap="flat" cmpd="sng" algn="ctr">
              <a:solidFill>
                <a:srgbClr val="0E61AD"/>
              </a:solidFill>
              <a:prstDash val="solid"/>
              <a:round/>
              <a:headEnd type="none" w="med" len="med"/>
              <a:tailEnd type="none"/>
            </a:ln>
            <a:effectLst/>
          </p:spPr>
        </p:cxnSp>
        <p:sp>
          <p:nvSpPr>
            <p:cNvPr id="20" name="Rectangle 19"/>
            <p:cNvSpPr/>
            <p:nvPr/>
          </p:nvSpPr>
          <p:spPr bwMode="auto">
            <a:xfrm>
              <a:off x="5027719" y="6031736"/>
              <a:ext cx="2611525" cy="659191"/>
            </a:xfrm>
            <a:prstGeom prst="rect">
              <a:avLst/>
            </a:prstGeom>
            <a:noFill/>
            <a:ln w="9525" cap="flat" cmpd="sng" algn="ctr">
              <a:solidFill>
                <a:srgbClr val="3C3C3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i="1" dirty="0">
                  <a:solidFill>
                    <a:srgbClr val="0E61AD"/>
                  </a:solidFill>
                </a:rPr>
                <a:t>Operations &amp; Maintenance Provider</a:t>
              </a:r>
            </a:p>
          </p:txBody>
        </p:sp>
        <p:sp>
          <p:nvSpPr>
            <p:cNvPr id="21" name="Rectangle 20"/>
            <p:cNvSpPr/>
            <p:nvPr/>
          </p:nvSpPr>
          <p:spPr bwMode="auto">
            <a:xfrm>
              <a:off x="1533990" y="6031736"/>
              <a:ext cx="2595260" cy="659190"/>
            </a:xfrm>
            <a:prstGeom prst="rect">
              <a:avLst/>
            </a:prstGeom>
            <a:noFill/>
            <a:ln w="9525" cap="flat" cmpd="sng" algn="ctr">
              <a:solidFill>
                <a:srgbClr val="3C3C3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1" u="none" strike="noStrike" cap="none" normalizeH="0" dirty="0">
                  <a:ln>
                    <a:noFill/>
                  </a:ln>
                  <a:solidFill>
                    <a:srgbClr val="0E61AD"/>
                  </a:solidFill>
                  <a:effectLst/>
                  <a:latin typeface="Arial" charset="0"/>
                </a:rPr>
                <a:t>Engineering, Procurement,</a:t>
              </a:r>
              <a:br>
                <a:rPr kumimoji="0" lang="en-US" sz="1400" i="1" u="none" strike="noStrike" cap="none" normalizeH="0" dirty="0">
                  <a:ln>
                    <a:noFill/>
                  </a:ln>
                  <a:solidFill>
                    <a:srgbClr val="0E61AD"/>
                  </a:solidFill>
                  <a:effectLst/>
                  <a:latin typeface="Arial" charset="0"/>
                </a:rPr>
              </a:br>
              <a:r>
                <a:rPr kumimoji="0" lang="en-US" sz="1400" i="1" u="none" strike="noStrike" cap="none" normalizeH="0" dirty="0">
                  <a:ln>
                    <a:noFill/>
                  </a:ln>
                  <a:solidFill>
                    <a:srgbClr val="0E61AD"/>
                  </a:solidFill>
                  <a:effectLst/>
                  <a:latin typeface="Arial" charset="0"/>
                </a:rPr>
                <a:t>and Construction Contractor</a:t>
              </a:r>
              <a:endParaRPr kumimoji="0" lang="en-US" sz="1400" i="1" u="none" strike="noStrike" cap="none" normalizeH="0" baseline="0" dirty="0">
                <a:ln>
                  <a:noFill/>
                </a:ln>
                <a:solidFill>
                  <a:srgbClr val="0E61AD"/>
                </a:solidFill>
                <a:effectLst/>
                <a:latin typeface="Arial" charset="0"/>
              </a:endParaRPr>
            </a:p>
          </p:txBody>
        </p:sp>
        <p:cxnSp>
          <p:nvCxnSpPr>
            <p:cNvPr id="22" name="Elbow Connector 20"/>
            <p:cNvCxnSpPr>
              <a:stCxn id="20" idx="0"/>
              <a:endCxn id="16" idx="2"/>
            </p:cNvCxnSpPr>
            <p:nvPr/>
          </p:nvCxnSpPr>
          <p:spPr bwMode="auto">
            <a:xfrm rot="16200000" flipV="1">
              <a:off x="4755608" y="4453862"/>
              <a:ext cx="1391851" cy="1763898"/>
            </a:xfrm>
            <a:prstGeom prst="bentConnector3">
              <a:avLst>
                <a:gd name="adj1" fmla="val 17941"/>
              </a:avLst>
            </a:prstGeom>
            <a:solidFill>
              <a:schemeClr val="accent1"/>
            </a:solidFill>
            <a:ln w="9525" cap="flat" cmpd="sng" algn="ctr">
              <a:solidFill>
                <a:srgbClr val="0E61AD"/>
              </a:solidFill>
              <a:prstDash val="solid"/>
              <a:round/>
              <a:headEnd type="none" w="med" len="med"/>
              <a:tailEnd type="none"/>
            </a:ln>
            <a:effectLst/>
          </p:spPr>
        </p:cxnSp>
        <p:sp>
          <p:nvSpPr>
            <p:cNvPr id="23" name="Rectangle 22"/>
            <p:cNvSpPr/>
            <p:nvPr/>
          </p:nvSpPr>
          <p:spPr>
            <a:xfrm>
              <a:off x="3795963" y="3622827"/>
              <a:ext cx="806398" cy="433563"/>
            </a:xfrm>
            <a:prstGeom prst="rect">
              <a:avLst/>
            </a:prstGeom>
            <a:ln>
              <a:noFill/>
            </a:ln>
          </p:spPr>
          <p:txBody>
            <a:bodyPr wrap="square">
              <a:spAutoFit/>
            </a:bodyPr>
            <a:lstStyle/>
            <a:p>
              <a:pPr algn="r"/>
              <a:r>
                <a:rPr lang="en-US" sz="800" b="1" dirty="0">
                  <a:solidFill>
                    <a:srgbClr val="0E61AD"/>
                  </a:solidFill>
                </a:rPr>
                <a:t>Water </a:t>
              </a:r>
            </a:p>
            <a:p>
              <a:pPr algn="r"/>
              <a:r>
                <a:rPr lang="en-US" sz="800" b="1" dirty="0">
                  <a:solidFill>
                    <a:srgbClr val="0E61AD"/>
                  </a:solidFill>
                </a:rPr>
                <a:t>Purchase </a:t>
              </a:r>
            </a:p>
            <a:p>
              <a:pPr algn="r"/>
              <a:r>
                <a:rPr lang="en-US" sz="800" b="1" dirty="0">
                  <a:solidFill>
                    <a:srgbClr val="0E61AD"/>
                  </a:solidFill>
                </a:rPr>
                <a:t>Agreement</a:t>
              </a:r>
            </a:p>
          </p:txBody>
        </p:sp>
        <p:sp>
          <p:nvSpPr>
            <p:cNvPr id="24" name="Rectangle 23"/>
            <p:cNvSpPr/>
            <p:nvPr/>
          </p:nvSpPr>
          <p:spPr>
            <a:xfrm>
              <a:off x="7530573" y="4433808"/>
              <a:ext cx="1198173" cy="317946"/>
            </a:xfrm>
            <a:prstGeom prst="rect">
              <a:avLst/>
            </a:prstGeom>
          </p:spPr>
          <p:txBody>
            <a:bodyPr wrap="square">
              <a:spAutoFit/>
            </a:bodyPr>
            <a:lstStyle/>
            <a:p>
              <a:pPr algn="r"/>
              <a:r>
                <a:rPr lang="en-US" sz="800" b="1" dirty="0">
                  <a:solidFill>
                    <a:srgbClr val="0E61AD"/>
                  </a:solidFill>
                </a:rPr>
                <a:t>Loan </a:t>
              </a:r>
            </a:p>
            <a:p>
              <a:pPr algn="r"/>
              <a:r>
                <a:rPr lang="en-US" sz="800" b="1" dirty="0">
                  <a:solidFill>
                    <a:srgbClr val="0E61AD"/>
                  </a:solidFill>
                </a:rPr>
                <a:t>Agreement</a:t>
              </a:r>
            </a:p>
          </p:txBody>
        </p:sp>
        <p:sp>
          <p:nvSpPr>
            <p:cNvPr id="25" name="Rectangle 24"/>
            <p:cNvSpPr/>
            <p:nvPr/>
          </p:nvSpPr>
          <p:spPr>
            <a:xfrm>
              <a:off x="4266761" y="5597110"/>
              <a:ext cx="2369542" cy="202330"/>
            </a:xfrm>
            <a:prstGeom prst="rect">
              <a:avLst/>
            </a:prstGeom>
          </p:spPr>
          <p:txBody>
            <a:bodyPr wrap="square">
              <a:spAutoFit/>
            </a:bodyPr>
            <a:lstStyle/>
            <a:p>
              <a:pPr algn="ctr"/>
              <a:r>
                <a:rPr lang="en-US" sz="800" b="1" dirty="0">
                  <a:solidFill>
                    <a:srgbClr val="0E61AD"/>
                  </a:solidFill>
                </a:rPr>
                <a:t>O&amp;M Service  Agreement</a:t>
              </a:r>
            </a:p>
          </p:txBody>
        </p:sp>
        <p:sp>
          <p:nvSpPr>
            <p:cNvPr id="26" name="Rectangle 25"/>
            <p:cNvSpPr/>
            <p:nvPr/>
          </p:nvSpPr>
          <p:spPr>
            <a:xfrm>
              <a:off x="2724700" y="5597111"/>
              <a:ext cx="2369542" cy="202330"/>
            </a:xfrm>
            <a:prstGeom prst="rect">
              <a:avLst/>
            </a:prstGeom>
          </p:spPr>
          <p:txBody>
            <a:bodyPr wrap="square">
              <a:spAutoFit/>
            </a:bodyPr>
            <a:lstStyle/>
            <a:p>
              <a:pPr algn="ctr"/>
              <a:r>
                <a:rPr lang="en-US" sz="800" b="1" dirty="0">
                  <a:solidFill>
                    <a:srgbClr val="0E61AD"/>
                  </a:solidFill>
                </a:rPr>
                <a:t>EPC Agreement</a:t>
              </a:r>
            </a:p>
          </p:txBody>
        </p:sp>
        <p:cxnSp>
          <p:nvCxnSpPr>
            <p:cNvPr id="27" name="Elbow Connector 26"/>
            <p:cNvCxnSpPr>
              <a:stCxn id="21" idx="0"/>
              <a:endCxn id="16" idx="2"/>
            </p:cNvCxnSpPr>
            <p:nvPr/>
          </p:nvCxnSpPr>
          <p:spPr bwMode="auto">
            <a:xfrm rot="5400000" flipH="1" flipV="1">
              <a:off x="3004677" y="4466830"/>
              <a:ext cx="1391851" cy="1737963"/>
            </a:xfrm>
            <a:prstGeom prst="bentConnector3">
              <a:avLst>
                <a:gd name="adj1" fmla="val 17941"/>
              </a:avLst>
            </a:prstGeom>
            <a:solidFill>
              <a:schemeClr val="accent1"/>
            </a:solidFill>
            <a:ln w="9525" cap="flat" cmpd="sng" algn="ctr">
              <a:solidFill>
                <a:srgbClr val="0E61AD"/>
              </a:solidFill>
              <a:prstDash val="solid"/>
              <a:round/>
              <a:headEnd type="none" w="med" len="med"/>
              <a:tailEnd type="none"/>
            </a:ln>
            <a:effectLst/>
          </p:spPr>
        </p:cxnSp>
        <p:sp>
          <p:nvSpPr>
            <p:cNvPr id="28" name="Rectangle 27"/>
            <p:cNvSpPr/>
            <p:nvPr/>
          </p:nvSpPr>
          <p:spPr bwMode="auto">
            <a:xfrm>
              <a:off x="3449491" y="2246092"/>
              <a:ext cx="2239899" cy="1204777"/>
            </a:xfrm>
            <a:prstGeom prst="rect">
              <a:avLst/>
            </a:prstGeom>
            <a:solidFill>
              <a:srgbClr val="0E61A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i="1" dirty="0">
                  <a:solidFill>
                    <a:schemeClr val="bg1"/>
                  </a:solidFill>
                </a:rPr>
                <a:t>Off-taker/Water Authority</a:t>
              </a:r>
            </a:p>
          </p:txBody>
        </p:sp>
        <p:sp>
          <p:nvSpPr>
            <p:cNvPr id="29" name="Rectangle 28"/>
            <p:cNvSpPr/>
            <p:nvPr/>
          </p:nvSpPr>
          <p:spPr bwMode="auto">
            <a:xfrm>
              <a:off x="6446901" y="2420394"/>
              <a:ext cx="1893613" cy="854914"/>
            </a:xfrm>
            <a:prstGeom prst="rect">
              <a:avLst/>
            </a:prstGeom>
            <a:solidFill>
              <a:srgbClr val="0E61A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1" u="none" strike="noStrike" cap="none" normalizeH="0" dirty="0">
                  <a:ln>
                    <a:noFill/>
                  </a:ln>
                  <a:solidFill>
                    <a:schemeClr val="bg1"/>
                  </a:solidFill>
                  <a:effectLst/>
                  <a:latin typeface="Arial" charset="0"/>
                </a:rPr>
                <a:t>Debt Provider: Bond Investors or Banks</a:t>
              </a:r>
              <a:endParaRPr kumimoji="0" lang="en-US" sz="1600" i="1" u="none" strike="noStrike" cap="none" normalizeH="0" baseline="0" dirty="0">
                <a:ln>
                  <a:noFill/>
                </a:ln>
                <a:solidFill>
                  <a:schemeClr val="bg1"/>
                </a:solidFill>
                <a:effectLst/>
                <a:latin typeface="Arial" charset="0"/>
              </a:endParaRPr>
            </a:p>
          </p:txBody>
        </p:sp>
        <p:cxnSp>
          <p:nvCxnSpPr>
            <p:cNvPr id="30" name="Straight Arrow Connector 29"/>
            <p:cNvCxnSpPr/>
            <p:nvPr/>
          </p:nvCxnSpPr>
          <p:spPr bwMode="auto">
            <a:xfrm>
              <a:off x="4578031" y="3438312"/>
              <a:ext cx="144" cy="740178"/>
            </a:xfrm>
            <a:prstGeom prst="straightConnector1">
              <a:avLst/>
            </a:prstGeom>
            <a:solidFill>
              <a:schemeClr val="accent1"/>
            </a:solidFill>
            <a:ln w="9525" cap="flat" cmpd="sng" algn="ctr">
              <a:solidFill>
                <a:srgbClr val="0E61AD"/>
              </a:solidFill>
              <a:prstDash val="solid"/>
              <a:round/>
              <a:headEnd type="none" w="med" len="med"/>
              <a:tailEnd type="none"/>
            </a:ln>
            <a:effectLst/>
          </p:spPr>
        </p:cxnSp>
      </p:grpSp>
      <p:sp>
        <p:nvSpPr>
          <p:cNvPr id="61" name="Rectangle 60"/>
          <p:cNvSpPr/>
          <p:nvPr/>
        </p:nvSpPr>
        <p:spPr>
          <a:xfrm>
            <a:off x="244804" y="3609677"/>
            <a:ext cx="874079" cy="338554"/>
          </a:xfrm>
          <a:prstGeom prst="rect">
            <a:avLst/>
          </a:prstGeom>
        </p:spPr>
        <p:txBody>
          <a:bodyPr wrap="square">
            <a:spAutoFit/>
          </a:bodyPr>
          <a:lstStyle/>
          <a:p>
            <a:r>
              <a:rPr lang="en-US" sz="800" b="1" dirty="0">
                <a:solidFill>
                  <a:srgbClr val="0E61AD"/>
                </a:solidFill>
              </a:rPr>
              <a:t>Shareholder </a:t>
            </a:r>
          </a:p>
          <a:p>
            <a:r>
              <a:rPr lang="en-US" sz="800" b="1" dirty="0">
                <a:solidFill>
                  <a:srgbClr val="0E61AD"/>
                </a:solidFill>
              </a:rPr>
              <a:t>Agreement</a:t>
            </a:r>
          </a:p>
        </p:txBody>
      </p:sp>
      <p:cxnSp>
        <p:nvCxnSpPr>
          <p:cNvPr id="62" name="Elbow Connector 89"/>
          <p:cNvCxnSpPr>
            <a:endCxn id="13" idx="1"/>
          </p:cNvCxnSpPr>
          <p:nvPr/>
        </p:nvCxnSpPr>
        <p:spPr bwMode="auto">
          <a:xfrm rot="10800000">
            <a:off x="485167" y="2105459"/>
            <a:ext cx="2483508" cy="1843024"/>
          </a:xfrm>
          <a:prstGeom prst="bentConnector3">
            <a:avLst>
              <a:gd name="adj1" fmla="val 109205"/>
            </a:avLst>
          </a:prstGeom>
          <a:solidFill>
            <a:schemeClr val="accent1"/>
          </a:solidFill>
          <a:ln w="9525" cap="flat" cmpd="sng" algn="ctr">
            <a:solidFill>
              <a:srgbClr val="0E61AD"/>
            </a:solidFill>
            <a:prstDash val="solid"/>
            <a:round/>
            <a:headEnd type="none" w="med" len="med"/>
            <a:tailEnd type="none"/>
          </a:ln>
          <a:effectLst/>
        </p:spPr>
      </p:cxnSp>
      <p:cxnSp>
        <p:nvCxnSpPr>
          <p:cNvPr id="72" name="Elbow Connector 86"/>
          <p:cNvCxnSpPr/>
          <p:nvPr/>
        </p:nvCxnSpPr>
        <p:spPr bwMode="auto">
          <a:xfrm flipV="1">
            <a:off x="6159894" y="2296184"/>
            <a:ext cx="2337136" cy="1323110"/>
          </a:xfrm>
          <a:prstGeom prst="bentConnector3">
            <a:avLst>
              <a:gd name="adj1" fmla="val 112523"/>
            </a:avLst>
          </a:prstGeom>
          <a:solidFill>
            <a:schemeClr val="accent1"/>
          </a:solidFill>
          <a:ln w="9525" cap="flat" cmpd="sng" algn="ctr">
            <a:solidFill>
              <a:srgbClr val="3C3C3E"/>
            </a:solidFill>
            <a:prstDash val="sysDash"/>
            <a:round/>
            <a:headEnd type="triangle" w="med" len="med"/>
            <a:tailEnd type="triangle"/>
          </a:ln>
          <a:effectLst/>
        </p:spPr>
      </p:cxnSp>
      <p:sp>
        <p:nvSpPr>
          <p:cNvPr id="73" name="Rectangle 72"/>
          <p:cNvSpPr/>
          <p:nvPr/>
        </p:nvSpPr>
        <p:spPr>
          <a:xfrm>
            <a:off x="7622174" y="3190999"/>
            <a:ext cx="1198173" cy="461665"/>
          </a:xfrm>
          <a:prstGeom prst="rect">
            <a:avLst/>
          </a:prstGeom>
        </p:spPr>
        <p:txBody>
          <a:bodyPr wrap="square">
            <a:spAutoFit/>
          </a:bodyPr>
          <a:lstStyle/>
          <a:p>
            <a:pPr algn="r"/>
            <a:r>
              <a:rPr lang="en-US" sz="800" dirty="0">
                <a:solidFill>
                  <a:srgbClr val="3C3C3E"/>
                </a:solidFill>
              </a:rPr>
              <a:t>Debt </a:t>
            </a:r>
          </a:p>
          <a:p>
            <a:pPr algn="r"/>
            <a:r>
              <a:rPr lang="en-US" sz="800" dirty="0">
                <a:solidFill>
                  <a:srgbClr val="3C3C3E"/>
                </a:solidFill>
              </a:rPr>
              <a:t>Proceeds/ Repayments</a:t>
            </a:r>
          </a:p>
        </p:txBody>
      </p:sp>
      <p:cxnSp>
        <p:nvCxnSpPr>
          <p:cNvPr id="77" name="Straight Arrow Connector 76"/>
          <p:cNvCxnSpPr/>
          <p:nvPr/>
        </p:nvCxnSpPr>
        <p:spPr bwMode="auto">
          <a:xfrm>
            <a:off x="7618918" y="448135"/>
            <a:ext cx="549989" cy="0"/>
          </a:xfrm>
          <a:prstGeom prst="straightConnector1">
            <a:avLst/>
          </a:prstGeom>
          <a:solidFill>
            <a:schemeClr val="accent1"/>
          </a:solidFill>
          <a:ln w="9525" cap="flat" cmpd="sng" algn="ctr">
            <a:solidFill>
              <a:srgbClr val="0E61AD"/>
            </a:solidFill>
            <a:prstDash val="solid"/>
            <a:round/>
            <a:headEnd type="none" w="med" len="med"/>
            <a:tailEnd type="none"/>
          </a:ln>
          <a:effectLst/>
        </p:spPr>
      </p:cxnSp>
      <p:cxnSp>
        <p:nvCxnSpPr>
          <p:cNvPr id="78" name="Straight Arrow Connector 77"/>
          <p:cNvCxnSpPr/>
          <p:nvPr/>
        </p:nvCxnSpPr>
        <p:spPr bwMode="auto">
          <a:xfrm>
            <a:off x="7618917" y="593941"/>
            <a:ext cx="549989" cy="0"/>
          </a:xfrm>
          <a:prstGeom prst="straightConnector1">
            <a:avLst/>
          </a:prstGeom>
          <a:solidFill>
            <a:schemeClr val="accent1"/>
          </a:solidFill>
          <a:ln w="9525" cap="flat" cmpd="sng" algn="ctr">
            <a:solidFill>
              <a:srgbClr val="3C3C3E"/>
            </a:solidFill>
            <a:prstDash val="sysDash"/>
            <a:round/>
            <a:headEnd type="none" w="med" len="med"/>
            <a:tailEnd type="none"/>
          </a:ln>
          <a:effectLst/>
        </p:spPr>
      </p:cxnSp>
      <p:sp>
        <p:nvSpPr>
          <p:cNvPr id="79" name="Rectangle 78"/>
          <p:cNvSpPr/>
          <p:nvPr/>
        </p:nvSpPr>
        <p:spPr>
          <a:xfrm>
            <a:off x="7883752" y="330253"/>
            <a:ext cx="1324713" cy="215444"/>
          </a:xfrm>
          <a:prstGeom prst="rect">
            <a:avLst/>
          </a:prstGeom>
          <a:noFill/>
          <a:ln w="9525">
            <a:noFill/>
            <a:prstDash val="sysDash"/>
          </a:ln>
        </p:spPr>
        <p:txBody>
          <a:bodyPr wrap="square">
            <a:spAutoFit/>
          </a:bodyPr>
          <a:lstStyle/>
          <a:p>
            <a:pPr algn="ctr"/>
            <a:r>
              <a:rPr lang="en-US" sz="800" b="1" dirty="0">
                <a:solidFill>
                  <a:srgbClr val="0E61AD"/>
                </a:solidFill>
              </a:rPr>
              <a:t>Agreements</a:t>
            </a:r>
          </a:p>
        </p:txBody>
      </p:sp>
      <p:sp>
        <p:nvSpPr>
          <p:cNvPr id="80" name="Rectangle 79"/>
          <p:cNvSpPr/>
          <p:nvPr/>
        </p:nvSpPr>
        <p:spPr>
          <a:xfrm>
            <a:off x="7883751" y="497543"/>
            <a:ext cx="1324713" cy="215444"/>
          </a:xfrm>
          <a:prstGeom prst="rect">
            <a:avLst/>
          </a:prstGeom>
          <a:noFill/>
          <a:ln w="9525">
            <a:noFill/>
            <a:prstDash val="sysDash"/>
          </a:ln>
        </p:spPr>
        <p:txBody>
          <a:bodyPr wrap="square">
            <a:spAutoFit/>
          </a:bodyPr>
          <a:lstStyle/>
          <a:p>
            <a:pPr algn="ctr"/>
            <a:r>
              <a:rPr lang="en-US" sz="800" dirty="0">
                <a:solidFill>
                  <a:srgbClr val="3C3C3E"/>
                </a:solidFill>
              </a:rPr>
              <a:t>Payments</a:t>
            </a:r>
          </a:p>
        </p:txBody>
      </p:sp>
      <p:sp>
        <p:nvSpPr>
          <p:cNvPr id="82" name="Rectangle 81"/>
          <p:cNvSpPr/>
          <p:nvPr/>
        </p:nvSpPr>
        <p:spPr bwMode="auto">
          <a:xfrm>
            <a:off x="7561214" y="191104"/>
            <a:ext cx="1365488" cy="564321"/>
          </a:xfrm>
          <a:prstGeom prst="rect">
            <a:avLst/>
          </a:prstGeom>
          <a:noFill/>
          <a:ln w="9525" cap="flat" cmpd="sng" algn="ctr">
            <a:solidFill>
              <a:srgbClr val="3C3C3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800" i="1" dirty="0"/>
          </a:p>
        </p:txBody>
      </p:sp>
      <p:sp>
        <p:nvSpPr>
          <p:cNvPr id="85" name="Rectangle 84"/>
          <p:cNvSpPr/>
          <p:nvPr/>
        </p:nvSpPr>
        <p:spPr>
          <a:xfrm>
            <a:off x="1500014" y="3167254"/>
            <a:ext cx="1198173" cy="461665"/>
          </a:xfrm>
          <a:prstGeom prst="rect">
            <a:avLst/>
          </a:prstGeom>
        </p:spPr>
        <p:txBody>
          <a:bodyPr wrap="square">
            <a:spAutoFit/>
          </a:bodyPr>
          <a:lstStyle/>
          <a:p>
            <a:r>
              <a:rPr lang="en-US" sz="800" dirty="0">
                <a:solidFill>
                  <a:srgbClr val="3C3C3E"/>
                </a:solidFill>
              </a:rPr>
              <a:t>Equity </a:t>
            </a:r>
          </a:p>
          <a:p>
            <a:r>
              <a:rPr lang="en-US" sz="800" dirty="0">
                <a:solidFill>
                  <a:srgbClr val="3C3C3E"/>
                </a:solidFill>
              </a:rPr>
              <a:t>Contribution/ Distributions</a:t>
            </a:r>
          </a:p>
        </p:txBody>
      </p:sp>
      <p:cxnSp>
        <p:nvCxnSpPr>
          <p:cNvPr id="96" name="Straight Arrow Connector 95"/>
          <p:cNvCxnSpPr/>
          <p:nvPr/>
        </p:nvCxnSpPr>
        <p:spPr bwMode="auto">
          <a:xfrm flipH="1" flipV="1">
            <a:off x="4855239" y="2736628"/>
            <a:ext cx="857" cy="770712"/>
          </a:xfrm>
          <a:prstGeom prst="straightConnector1">
            <a:avLst/>
          </a:prstGeom>
          <a:solidFill>
            <a:schemeClr val="accent1"/>
          </a:solidFill>
          <a:ln w="9525" cap="flat" cmpd="sng" algn="ctr">
            <a:solidFill>
              <a:srgbClr val="3C3C3E"/>
            </a:solidFill>
            <a:prstDash val="sysDash"/>
            <a:round/>
            <a:headEnd type="triangle" w="med" len="med"/>
            <a:tailEnd type="none"/>
          </a:ln>
          <a:effectLst/>
        </p:spPr>
      </p:cxnSp>
      <p:sp>
        <p:nvSpPr>
          <p:cNvPr id="97" name="Rectangle 96"/>
          <p:cNvSpPr/>
          <p:nvPr/>
        </p:nvSpPr>
        <p:spPr>
          <a:xfrm>
            <a:off x="4846048" y="2942627"/>
            <a:ext cx="1198173" cy="338554"/>
          </a:xfrm>
          <a:prstGeom prst="rect">
            <a:avLst/>
          </a:prstGeom>
        </p:spPr>
        <p:txBody>
          <a:bodyPr wrap="square">
            <a:spAutoFit/>
          </a:bodyPr>
          <a:lstStyle/>
          <a:p>
            <a:r>
              <a:rPr lang="en-US" sz="800" dirty="0">
                <a:solidFill>
                  <a:srgbClr val="3C3C3E"/>
                </a:solidFill>
              </a:rPr>
              <a:t>Project </a:t>
            </a:r>
          </a:p>
          <a:p>
            <a:r>
              <a:rPr lang="en-US" sz="800" dirty="0">
                <a:solidFill>
                  <a:srgbClr val="3C3C3E"/>
                </a:solidFill>
              </a:rPr>
              <a:t>Revenues</a:t>
            </a:r>
          </a:p>
        </p:txBody>
      </p:sp>
      <p:pic>
        <p:nvPicPr>
          <p:cNvPr id="100" name="Picture 99" descr="C:\Users\bsoucy\Documents\Website\Logo\Poseidon.Water.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552" b="28274"/>
          <a:stretch/>
        </p:blipFill>
        <p:spPr bwMode="auto">
          <a:xfrm>
            <a:off x="606990" y="1954700"/>
            <a:ext cx="2151877" cy="4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9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Largest Desalination Plant in the Americas</a:t>
            </a:r>
          </a:p>
        </p:txBody>
      </p:sp>
      <p:sp>
        <p:nvSpPr>
          <p:cNvPr id="2" name="Text Placeholder 1"/>
          <p:cNvSpPr>
            <a:spLocks noGrp="1"/>
          </p:cNvSpPr>
          <p:nvPr>
            <p:ph type="body" sz="quarter" idx="12"/>
          </p:nvPr>
        </p:nvSpPr>
        <p:spPr/>
        <p:txBody>
          <a:bodyPr/>
          <a:lstStyle/>
          <a:p>
            <a:pPr marL="256032" lvl="1" defTabSz="914400" eaLnBrk="0" fontAlgn="base" hangingPunct="0">
              <a:lnSpc>
                <a:spcPct val="100000"/>
              </a:lnSpc>
              <a:spcAft>
                <a:spcPts val="1200"/>
              </a:spcAft>
              <a:buSzPct val="100000"/>
              <a:buFont typeface="Arial" panose="020B0604020202020204" pitchFamily="34" charset="0"/>
              <a:buChar char="•"/>
            </a:pPr>
            <a:r>
              <a:rPr lang="en-US" sz="1600" b="1" dirty="0">
                <a:solidFill>
                  <a:schemeClr val="tx1"/>
                </a:solidFill>
                <a:latin typeface="Arial"/>
                <a:cs typeface="+mn-cs"/>
              </a:rPr>
              <a:t>Project Capacity: 54 MGD Desalination Plant and a 10-mile, 54-inch pipeline serving San Diego County</a:t>
            </a:r>
          </a:p>
          <a:p>
            <a:pPr lvl="0" defTabSz="914400" eaLnBrk="0" fontAlgn="base" hangingPunct="0">
              <a:lnSpc>
                <a:spcPct val="100000"/>
              </a:lnSpc>
              <a:spcAft>
                <a:spcPts val="1200"/>
              </a:spcAft>
              <a:buSzPct val="100000"/>
            </a:pPr>
            <a:r>
              <a:rPr lang="en-US" sz="1600" b="1" dirty="0">
                <a:solidFill>
                  <a:schemeClr val="tx1"/>
                </a:solidFill>
                <a:latin typeface="Arial"/>
                <a:cs typeface="+mn-cs"/>
              </a:rPr>
              <a:t>Technology: Seawater Reverse Osmosis </a:t>
            </a:r>
          </a:p>
          <a:p>
            <a:pPr lvl="0" defTabSz="914400" eaLnBrk="0" fontAlgn="base" hangingPunct="0">
              <a:lnSpc>
                <a:spcPct val="100000"/>
              </a:lnSpc>
              <a:spcAft>
                <a:spcPts val="1200"/>
              </a:spcAft>
              <a:buSzPct val="100000"/>
            </a:pPr>
            <a:r>
              <a:rPr lang="en-US" sz="1600" b="1" dirty="0">
                <a:solidFill>
                  <a:schemeClr val="tx1"/>
                </a:solidFill>
                <a:latin typeface="Arial"/>
                <a:cs typeface="+mn-cs"/>
              </a:rPr>
              <a:t>Delivery Method: Design- Build- Finance- Own- Operate- Maintain- and Transfer</a:t>
            </a:r>
          </a:p>
          <a:p>
            <a:pPr lvl="0" defTabSz="914400" eaLnBrk="0" fontAlgn="base" hangingPunct="0">
              <a:lnSpc>
                <a:spcPct val="100000"/>
              </a:lnSpc>
              <a:spcAft>
                <a:spcPts val="1200"/>
              </a:spcAft>
              <a:buSzPct val="100000"/>
            </a:pPr>
            <a:r>
              <a:rPr lang="en-US" sz="1600" b="1" dirty="0">
                <a:solidFill>
                  <a:schemeClr val="tx1"/>
                </a:solidFill>
                <a:latin typeface="Arial"/>
                <a:cs typeface="+mn-cs"/>
              </a:rPr>
              <a:t>Total Capital: $922 million financing closed in 2012</a:t>
            </a:r>
          </a:p>
          <a:p>
            <a:pPr lvl="0" defTabSz="914400" eaLnBrk="0" fontAlgn="base" hangingPunct="0">
              <a:lnSpc>
                <a:spcPct val="100000"/>
              </a:lnSpc>
              <a:spcAft>
                <a:spcPts val="1200"/>
              </a:spcAft>
              <a:buSzPct val="100000"/>
            </a:pPr>
            <a:r>
              <a:rPr lang="en-US" sz="1600" b="1" dirty="0">
                <a:solidFill>
                  <a:schemeClr val="tx1"/>
                </a:solidFill>
                <a:latin typeface="Arial"/>
                <a:cs typeface="+mn-cs"/>
              </a:rPr>
              <a:t>Commercial Operations Date: December 2015, delivered on-time and on-budget</a:t>
            </a:r>
          </a:p>
          <a:p>
            <a:pPr lvl="0" defTabSz="914400" eaLnBrk="0" fontAlgn="base" hangingPunct="0">
              <a:lnSpc>
                <a:spcPct val="100000"/>
              </a:lnSpc>
              <a:spcAft>
                <a:spcPts val="1200"/>
              </a:spcAft>
              <a:buSzPct val="100000"/>
            </a:pPr>
            <a:r>
              <a:rPr lang="en-US" sz="1600" b="1" dirty="0">
                <a:solidFill>
                  <a:schemeClr val="tx1"/>
                </a:solidFill>
                <a:latin typeface="Arial"/>
                <a:cs typeface="+mn-cs"/>
              </a:rPr>
              <a:t>Status: D</a:t>
            </a:r>
            <a:r>
              <a:rPr lang="en-US" sz="1600" b="1" dirty="0">
                <a:solidFill>
                  <a:schemeClr val="tx1"/>
                </a:solidFill>
                <a:latin typeface="Arial" charset="0"/>
                <a:cs typeface="+mn-cs"/>
              </a:rPr>
              <a:t>elivered 22</a:t>
            </a:r>
            <a:r>
              <a:rPr lang="en-US" sz="1600" b="1" baseline="30000" dirty="0">
                <a:solidFill>
                  <a:schemeClr val="tx1"/>
                </a:solidFill>
                <a:latin typeface="Arial" charset="0"/>
                <a:cs typeface="+mn-cs"/>
              </a:rPr>
              <a:t>+</a:t>
            </a:r>
            <a:r>
              <a:rPr lang="en-US" sz="1600" b="1" dirty="0">
                <a:solidFill>
                  <a:schemeClr val="tx1"/>
                </a:solidFill>
                <a:latin typeface="Arial" charset="0"/>
                <a:cs typeface="+mn-cs"/>
              </a:rPr>
              <a:t> billion gallons of drinking water to date</a:t>
            </a:r>
            <a:endParaRPr lang="en-US" sz="1600" b="1" dirty="0">
              <a:solidFill>
                <a:schemeClr val="tx1"/>
              </a:solidFill>
              <a:latin typeface="Arial"/>
              <a:cs typeface="+mn-cs"/>
            </a:endParaRPr>
          </a:p>
        </p:txBody>
      </p:sp>
      <p:sp>
        <p:nvSpPr>
          <p:cNvPr id="3" name="Title 2"/>
          <p:cNvSpPr>
            <a:spLocks noGrp="1"/>
          </p:cNvSpPr>
          <p:nvPr>
            <p:ph type="title"/>
          </p:nvPr>
        </p:nvSpPr>
        <p:spPr>
          <a:xfrm>
            <a:off x="207212" y="246768"/>
            <a:ext cx="8289087" cy="594419"/>
          </a:xfrm>
        </p:spPr>
        <p:txBody>
          <a:bodyPr/>
          <a:lstStyle/>
          <a:p>
            <a:r>
              <a:rPr lang="en-US" dirty="0">
                <a:solidFill>
                  <a:schemeClr val="tx2"/>
                </a:solidFill>
              </a:rPr>
              <a:t>Poseidon | Carlsbad Project Overview</a:t>
            </a:r>
          </a:p>
        </p:txBody>
      </p:sp>
      <p:sp>
        <p:nvSpPr>
          <p:cNvPr id="4" name="Date Placeholder 3"/>
          <p:cNvSpPr>
            <a:spLocks noGrp="1"/>
          </p:cNvSpPr>
          <p:nvPr>
            <p:ph type="dt" sz="half" idx="10"/>
          </p:nvPr>
        </p:nvSpPr>
        <p:spPr/>
        <p:txBody>
          <a:bodyPr/>
          <a:lstStyle/>
          <a:p>
            <a:fld id="{C7138606-DF4E-0F4B-88E0-BD573FDC834B}" type="datetime1">
              <a:rPr lang="en-US" smtClean="0"/>
              <a:pPr/>
              <a:t>12/1/17</a:t>
            </a:fld>
            <a:endParaRPr lang="en-US" dirty="0"/>
          </a:p>
        </p:txBody>
      </p:sp>
      <p:sp>
        <p:nvSpPr>
          <p:cNvPr id="5" name="Slide Number Placeholder 4"/>
          <p:cNvSpPr>
            <a:spLocks noGrp="1"/>
          </p:cNvSpPr>
          <p:nvPr>
            <p:ph type="sldNum" sz="quarter" idx="11"/>
          </p:nvPr>
        </p:nvSpPr>
        <p:spPr/>
        <p:txBody>
          <a:bodyPr/>
          <a:lstStyle/>
          <a:p>
            <a:fld id="{A08E85BA-D0D6-0A41-B6B8-B19AB1C7112C}" type="slidenum">
              <a:rPr lang="en-US" smtClean="0"/>
              <a:pPr/>
              <a:t>5</a:t>
            </a:fld>
            <a:endParaRPr lang="en-US" dirty="0"/>
          </a:p>
        </p:txBody>
      </p:sp>
    </p:spTree>
    <p:extLst>
      <p:ext uri="{BB962C8B-B14F-4D97-AF65-F5344CB8AC3E}">
        <p14:creationId xmlns:p14="http://schemas.microsoft.com/office/powerpoint/2010/main" val="300799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292" r="6037" b="8330"/>
          <a:stretch/>
        </p:blipFill>
        <p:spPr>
          <a:xfrm>
            <a:off x="0" y="-193431"/>
            <a:ext cx="9144000" cy="6858000"/>
          </a:xfrm>
          <a:prstGeom prst="rect">
            <a:avLst/>
          </a:prstGeom>
        </p:spPr>
      </p:pic>
    </p:spTree>
    <p:extLst>
      <p:ext uri="{BB962C8B-B14F-4D97-AF65-F5344CB8AC3E}">
        <p14:creationId xmlns:p14="http://schemas.microsoft.com/office/powerpoint/2010/main" val="79404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603" r="5603"/>
          <a:stretch/>
        </p:blipFill>
        <p:spPr>
          <a:xfrm>
            <a:off x="0" y="0"/>
            <a:ext cx="9144000" cy="6865398"/>
          </a:xfrm>
          <a:prstGeom prst="rect">
            <a:avLst/>
          </a:prstGeom>
        </p:spPr>
      </p:pic>
    </p:spTree>
    <p:extLst>
      <p:ext uri="{BB962C8B-B14F-4D97-AF65-F5344CB8AC3E}">
        <p14:creationId xmlns:p14="http://schemas.microsoft.com/office/powerpoint/2010/main" val="187212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EE6C8A34-6AD8-4002-9921-6C69EEBEF3AD}"/>
              </a:ext>
            </a:extLst>
          </p:cNvPr>
          <p:cNvSpPr>
            <a:spLocks noGrp="1"/>
          </p:cNvSpPr>
          <p:nvPr>
            <p:ph type="body" sz="quarter" idx="13"/>
          </p:nvPr>
        </p:nvSpPr>
        <p:spPr/>
        <p:txBody>
          <a:bodyPr/>
          <a:lstStyle/>
          <a:p>
            <a:r>
              <a:rPr lang="en-US" dirty="0"/>
              <a:t>Similar Dynamics in and along the Texas Coast</a:t>
            </a:r>
          </a:p>
        </p:txBody>
      </p:sp>
      <p:sp>
        <p:nvSpPr>
          <p:cNvPr id="2" name="Text Placeholder 1">
            <a:extLst>
              <a:ext uri="{FF2B5EF4-FFF2-40B4-BE49-F238E27FC236}">
                <a16:creationId xmlns:a16="http://schemas.microsoft.com/office/drawing/2014/main" xmlns="" id="{C89DAFC6-75C8-4195-B263-FEC37E9F2EF7}"/>
              </a:ext>
            </a:extLst>
          </p:cNvPr>
          <p:cNvSpPr>
            <a:spLocks noGrp="1"/>
          </p:cNvSpPr>
          <p:nvPr>
            <p:ph type="body" sz="quarter" idx="12"/>
          </p:nvPr>
        </p:nvSpPr>
        <p:spPr/>
        <p:txBody>
          <a:bodyPr/>
          <a:lstStyle/>
          <a:p>
            <a:pPr>
              <a:spcAft>
                <a:spcPts val="0"/>
              </a:spcAft>
            </a:pPr>
            <a:r>
              <a:rPr lang="en-US" dirty="0"/>
              <a:t>Challenges for San Diego County Water Authority (“SDCWA”)</a:t>
            </a:r>
          </a:p>
          <a:p>
            <a:pPr lvl="1">
              <a:spcAft>
                <a:spcPts val="600"/>
              </a:spcAft>
            </a:pPr>
            <a:r>
              <a:rPr lang="en-US" dirty="0"/>
              <a:t>High reliance on surface water</a:t>
            </a:r>
          </a:p>
          <a:p>
            <a:pPr lvl="1">
              <a:spcAft>
                <a:spcPts val="600"/>
              </a:spcAft>
            </a:pPr>
            <a:r>
              <a:rPr lang="en-US" dirty="0"/>
              <a:t>Future water demand increases</a:t>
            </a:r>
          </a:p>
          <a:p>
            <a:pPr lvl="1">
              <a:spcAft>
                <a:spcPts val="600"/>
              </a:spcAft>
            </a:pPr>
            <a:r>
              <a:rPr lang="en-US" dirty="0"/>
              <a:t>No single resource strategy can manage all uncertainties</a:t>
            </a:r>
          </a:p>
          <a:p>
            <a:pPr lvl="1"/>
            <a:r>
              <a:rPr lang="en-US" dirty="0"/>
              <a:t>Usage restrictions during times of drought</a:t>
            </a:r>
          </a:p>
          <a:p>
            <a:pPr>
              <a:spcAft>
                <a:spcPts val="0"/>
              </a:spcAft>
            </a:pPr>
            <a:r>
              <a:rPr lang="en-US" dirty="0"/>
              <a:t>Desal Project Supply Benefits to the region</a:t>
            </a:r>
          </a:p>
          <a:p>
            <a:pPr lvl="1">
              <a:spcAft>
                <a:spcPts val="600"/>
              </a:spcAft>
            </a:pPr>
            <a:r>
              <a:rPr lang="en-US" dirty="0"/>
              <a:t>Locally-controlled, drought-proof supply of high quality water</a:t>
            </a:r>
          </a:p>
          <a:p>
            <a:pPr lvl="1">
              <a:spcAft>
                <a:spcPts val="600"/>
              </a:spcAft>
            </a:pPr>
            <a:r>
              <a:rPr lang="en-US" dirty="0"/>
              <a:t>Reliability/Insurance against drought/unforeseen events</a:t>
            </a:r>
          </a:p>
          <a:p>
            <a:pPr lvl="1">
              <a:spcAft>
                <a:spcPts val="600"/>
              </a:spcAft>
            </a:pPr>
            <a:r>
              <a:rPr lang="en-US" dirty="0"/>
              <a:t>Key element of water supply diversification strategy</a:t>
            </a:r>
          </a:p>
          <a:p>
            <a:pPr lvl="1">
              <a:spcAft>
                <a:spcPts val="600"/>
              </a:spcAft>
            </a:pPr>
            <a:r>
              <a:rPr lang="en-US" dirty="0"/>
              <a:t>Reduces demand on sensitive water bodies</a:t>
            </a:r>
          </a:p>
        </p:txBody>
      </p:sp>
      <p:sp>
        <p:nvSpPr>
          <p:cNvPr id="3" name="Title 2">
            <a:extLst>
              <a:ext uri="{FF2B5EF4-FFF2-40B4-BE49-F238E27FC236}">
                <a16:creationId xmlns:a16="http://schemas.microsoft.com/office/drawing/2014/main" xmlns="" id="{0B59B35E-1EDA-4B58-8837-18CEFCAE4308}"/>
              </a:ext>
            </a:extLst>
          </p:cNvPr>
          <p:cNvSpPr>
            <a:spLocks noGrp="1"/>
          </p:cNvSpPr>
          <p:nvPr>
            <p:ph type="title"/>
          </p:nvPr>
        </p:nvSpPr>
        <p:spPr/>
        <p:txBody>
          <a:bodyPr/>
          <a:lstStyle/>
          <a:p>
            <a:r>
              <a:rPr lang="en-US"/>
              <a:t>Challenges &amp; Project Benefits</a:t>
            </a:r>
            <a:endParaRPr lang="en-US" dirty="0"/>
          </a:p>
        </p:txBody>
      </p:sp>
      <p:sp>
        <p:nvSpPr>
          <p:cNvPr id="4" name="Date Placeholder 3">
            <a:extLst>
              <a:ext uri="{FF2B5EF4-FFF2-40B4-BE49-F238E27FC236}">
                <a16:creationId xmlns:a16="http://schemas.microsoft.com/office/drawing/2014/main" xmlns="" id="{1B18FADA-C616-45EA-A4CE-9C5CDA9C2C0C}"/>
              </a:ext>
            </a:extLst>
          </p:cNvPr>
          <p:cNvSpPr>
            <a:spLocks noGrp="1"/>
          </p:cNvSpPr>
          <p:nvPr>
            <p:ph type="dt" sz="half" idx="10"/>
          </p:nvPr>
        </p:nvSpPr>
        <p:spPr/>
        <p:txBody>
          <a:bodyPr/>
          <a:lstStyle/>
          <a:p>
            <a:fld id="{C7138606-DF4E-0F4B-88E0-BD573FDC834B}" type="datetime1">
              <a:rPr lang="en-US" smtClean="0"/>
              <a:pPr/>
              <a:t>12/1/17</a:t>
            </a:fld>
            <a:endParaRPr lang="en-US" dirty="0"/>
          </a:p>
        </p:txBody>
      </p:sp>
      <p:sp>
        <p:nvSpPr>
          <p:cNvPr id="5" name="Slide Number Placeholder 4">
            <a:extLst>
              <a:ext uri="{FF2B5EF4-FFF2-40B4-BE49-F238E27FC236}">
                <a16:creationId xmlns:a16="http://schemas.microsoft.com/office/drawing/2014/main" xmlns="" id="{4BF548DA-5554-4E96-A490-DC14FFC08E04}"/>
              </a:ext>
            </a:extLst>
          </p:cNvPr>
          <p:cNvSpPr>
            <a:spLocks noGrp="1"/>
          </p:cNvSpPr>
          <p:nvPr>
            <p:ph type="sldNum" sz="quarter" idx="11"/>
          </p:nvPr>
        </p:nvSpPr>
        <p:spPr/>
        <p:txBody>
          <a:bodyPr/>
          <a:lstStyle/>
          <a:p>
            <a:fld id="{A08E85BA-D0D6-0A41-B6B8-B19AB1C7112C}" type="slidenum">
              <a:rPr lang="en-US" smtClean="0"/>
              <a:pPr/>
              <a:t>8</a:t>
            </a:fld>
            <a:endParaRPr lang="en-US" dirty="0"/>
          </a:p>
        </p:txBody>
      </p:sp>
    </p:spTree>
    <p:extLst>
      <p:ext uri="{BB962C8B-B14F-4D97-AF65-F5344CB8AC3E}">
        <p14:creationId xmlns:p14="http://schemas.microsoft.com/office/powerpoint/2010/main" val="179091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78869" y="1480076"/>
            <a:ext cx="6114998" cy="4791647"/>
          </a:xfrm>
          <a:prstGeom prst="rect">
            <a:avLst/>
          </a:prstGeom>
        </p:spPr>
      </p:pic>
      <p:sp>
        <p:nvSpPr>
          <p:cNvPr id="3" name="Title 2"/>
          <p:cNvSpPr>
            <a:spLocks noGrp="1"/>
          </p:cNvSpPr>
          <p:nvPr>
            <p:ph type="title"/>
          </p:nvPr>
        </p:nvSpPr>
        <p:spPr/>
        <p:txBody>
          <a:bodyPr/>
          <a:lstStyle/>
          <a:p>
            <a:r>
              <a:rPr lang="en-US" dirty="0"/>
              <a:t>Texas River Basins</a:t>
            </a:r>
          </a:p>
        </p:txBody>
      </p:sp>
      <p:sp>
        <p:nvSpPr>
          <p:cNvPr id="5" name="Slide Number Placeholder 4"/>
          <p:cNvSpPr>
            <a:spLocks noGrp="1"/>
          </p:cNvSpPr>
          <p:nvPr>
            <p:ph type="sldNum" sz="quarter" idx="11"/>
          </p:nvPr>
        </p:nvSpPr>
        <p:spPr/>
        <p:txBody>
          <a:bodyPr/>
          <a:lstStyle/>
          <a:p>
            <a:fld id="{A08E85BA-D0D6-0A41-B6B8-B19AB1C7112C}" type="slidenum">
              <a:rPr lang="en-US" smtClean="0"/>
              <a:pPr/>
              <a:t>9</a:t>
            </a:fld>
            <a:endParaRPr lang="en-US" dirty="0"/>
          </a:p>
        </p:txBody>
      </p:sp>
      <p:sp>
        <p:nvSpPr>
          <p:cNvPr id="7" name="Text Placeholder 1"/>
          <p:cNvSpPr>
            <a:spLocks noGrp="1"/>
          </p:cNvSpPr>
          <p:nvPr>
            <p:ph type="body" sz="quarter" idx="12"/>
          </p:nvPr>
        </p:nvSpPr>
        <p:spPr>
          <a:xfrm>
            <a:off x="207213" y="1095222"/>
            <a:ext cx="8658311" cy="4917774"/>
          </a:xfrm>
        </p:spPr>
        <p:txBody>
          <a:bodyPr/>
          <a:lstStyle/>
          <a:p>
            <a:r>
              <a:rPr lang="en-US" dirty="0"/>
              <a:t>Upstream benefits of desalination</a:t>
            </a:r>
          </a:p>
        </p:txBody>
      </p:sp>
      <p:sp>
        <p:nvSpPr>
          <p:cNvPr id="8" name="Date Placeholder 3"/>
          <p:cNvSpPr>
            <a:spLocks noGrp="1"/>
          </p:cNvSpPr>
          <p:nvPr>
            <p:ph type="dt" sz="half" idx="10"/>
          </p:nvPr>
        </p:nvSpPr>
        <p:spPr>
          <a:xfrm>
            <a:off x="50023" y="6441205"/>
            <a:ext cx="971550" cy="365125"/>
          </a:xfrm>
        </p:spPr>
        <p:txBody>
          <a:bodyPr/>
          <a:lstStyle/>
          <a:p>
            <a:fld id="{C7138606-DF4E-0F4B-88E0-BD573FDC834B}" type="datetime1">
              <a:rPr lang="en-US" smtClean="0"/>
              <a:pPr/>
              <a:t>12/1/17</a:t>
            </a:fld>
            <a:endParaRPr lang="en-US" dirty="0"/>
          </a:p>
        </p:txBody>
      </p:sp>
    </p:spTree>
    <p:extLst>
      <p:ext uri="{BB962C8B-B14F-4D97-AF65-F5344CB8AC3E}">
        <p14:creationId xmlns:p14="http://schemas.microsoft.com/office/powerpoint/2010/main" val="2571546025"/>
      </p:ext>
    </p:extLst>
  </p:cSld>
  <p:clrMapOvr>
    <a:masterClrMapping/>
  </p:clrMapOvr>
</p:sld>
</file>

<file path=ppt/theme/theme1.xml><?xml version="1.0" encoding="utf-8"?>
<a:theme xmlns:a="http://schemas.openxmlformats.org/drawingml/2006/main" name="Poseidon Slide Master">
  <a:themeElements>
    <a:clrScheme name="Poseidon Color Palette">
      <a:dk1>
        <a:srgbClr val="3C3C3E"/>
      </a:dk1>
      <a:lt1>
        <a:srgbClr val="FFFFFF"/>
      </a:lt1>
      <a:dk2>
        <a:srgbClr val="0E61AD"/>
      </a:dk2>
      <a:lt2>
        <a:srgbClr val="A4AAB2"/>
      </a:lt2>
      <a:accent1>
        <a:srgbClr val="89A6B3"/>
      </a:accent1>
      <a:accent2>
        <a:srgbClr val="00A75C"/>
      </a:accent2>
      <a:accent3>
        <a:srgbClr val="EA7150"/>
      </a:accent3>
      <a:accent4>
        <a:srgbClr val="71C9D6"/>
      </a:accent4>
      <a:accent5>
        <a:srgbClr val="377A7D"/>
      </a:accent5>
      <a:accent6>
        <a:srgbClr val="0F3557"/>
      </a:accent6>
      <a:hlink>
        <a:srgbClr val="0070C0"/>
      </a:hlink>
      <a:folHlink>
        <a:srgbClr val="5B63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W_Template_Worker" id="{3A6122BB-D324-7649-8186-26CCB1FD7BF7}" vid="{71155F9A-D449-F345-A992-B4D11779A4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PW_Template_Wave</Template>
  <TotalTime>1738</TotalTime>
  <Words>773</Words>
  <Application>Microsoft Macintosh PowerPoint</Application>
  <PresentationFormat>On-screen Show (4:3)</PresentationFormat>
  <Paragraphs>104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Poseidon Slide Master</vt:lpstr>
      <vt:lpstr>PowerPoint Presentation</vt:lpstr>
      <vt:lpstr>Poseidon Water</vt:lpstr>
      <vt:lpstr>What is a Public-Private Partnership (“P3”)?</vt:lpstr>
      <vt:lpstr>Typical Project Structure</vt:lpstr>
      <vt:lpstr>Poseidon | Carlsbad Project Overview</vt:lpstr>
      <vt:lpstr>PowerPoint Presentation</vt:lpstr>
      <vt:lpstr>PowerPoint Presentation</vt:lpstr>
      <vt:lpstr>Challenges &amp; Project Benefits</vt:lpstr>
      <vt:lpstr>Texas River Basins</vt:lpstr>
      <vt:lpstr>Texas Desal Legislation | 2017</vt:lpstr>
      <vt:lpstr>Questions? _____________________________________________________________________________________________________________ Carlos Rubinstein – crubinstein@poseidonwater.com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 Stanko</dc:creator>
  <cp:lastModifiedBy>Sarah Woolley</cp:lastModifiedBy>
  <cp:revision>160</cp:revision>
  <cp:lastPrinted>2017-11-01T13:58:05Z</cp:lastPrinted>
  <dcterms:created xsi:type="dcterms:W3CDTF">2017-02-23T20:55:58Z</dcterms:created>
  <dcterms:modified xsi:type="dcterms:W3CDTF">2017-12-01T16:20:28Z</dcterms:modified>
</cp:coreProperties>
</file>