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1"/>
  </p:notesMasterIdLst>
  <p:handoutMasterIdLst>
    <p:handoutMasterId r:id="rId12"/>
  </p:handoutMasterIdLst>
  <p:sldIdLst>
    <p:sldId id="336" r:id="rId2"/>
    <p:sldId id="290" r:id="rId3"/>
    <p:sldId id="292" r:id="rId4"/>
    <p:sldId id="272" r:id="rId5"/>
    <p:sldId id="307" r:id="rId6"/>
    <p:sldId id="271" r:id="rId7"/>
    <p:sldId id="341" r:id="rId8"/>
    <p:sldId id="335" r:id="rId9"/>
    <p:sldId id="287" r:id="rId10"/>
  </p:sldIdLst>
  <p:sldSz cx="11887200" cy="6858000"/>
  <p:notesSz cx="7315200" cy="96012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9A92E2-9AB9-48F0-9B3D-EB9C6452AAAC}">
          <p14:sldIdLst>
            <p14:sldId id="336"/>
            <p14:sldId id="290"/>
            <p14:sldId id="292"/>
            <p14:sldId id="272"/>
            <p14:sldId id="307"/>
            <p14:sldId id="271"/>
            <p14:sldId id="341"/>
            <p14:sldId id="335"/>
            <p14:sldId id="287"/>
          </p14:sldIdLst>
        </p14:section>
        <p14:section name="SPARE PARTS" id="{EEF5CE83-2340-49F2-8F3B-90545AF510C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75" autoAdjust="0"/>
    <p:restoredTop sz="99887" autoAdjust="0"/>
  </p:normalViewPr>
  <p:slideViewPr>
    <p:cSldViewPr snapToGrid="0" showGuides="1">
      <p:cViewPr varScale="1">
        <p:scale>
          <a:sx n="73" d="100"/>
          <a:sy n="73" d="100"/>
        </p:scale>
        <p:origin x="-558" y="-96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>
        <p:scale>
          <a:sx n="159" d="100"/>
          <a:sy n="159" d="100"/>
        </p:scale>
        <p:origin x="-2040" y="42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CAC6F-A2F7-4F44-9B95-5CCB0A9DD8D3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E10C-9F3D-4789-A92C-509390663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7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22490C-CFDF-4E6A-B4C5-6D0540FEB3A1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1200150"/>
            <a:ext cx="56165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BACE486-7DEB-4EC9-9A42-0C008B854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9313" y="1200150"/>
            <a:ext cx="56165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1200150"/>
            <a:ext cx="5616575" cy="32400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419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9313" y="1200150"/>
            <a:ext cx="56165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9313" y="1200150"/>
            <a:ext cx="56165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9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CE486-7DEB-4EC9-9A42-0C008B8540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3" y="1122363"/>
            <a:ext cx="8915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3" y="3602040"/>
            <a:ext cx="89154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02" indent="0" algn="ctr">
              <a:buNone/>
              <a:defRPr sz="1500"/>
            </a:lvl2pPr>
            <a:lvl3pPr marL="685604" indent="0" algn="ctr">
              <a:buNone/>
              <a:defRPr sz="1400"/>
            </a:lvl3pPr>
            <a:lvl4pPr marL="1028407" indent="0" algn="ctr">
              <a:buNone/>
              <a:defRPr sz="1200"/>
            </a:lvl4pPr>
            <a:lvl5pPr marL="1371208" indent="0" algn="ctr">
              <a:buNone/>
              <a:defRPr sz="1200"/>
            </a:lvl5pPr>
            <a:lvl6pPr marL="1714012" indent="0" algn="ctr">
              <a:buNone/>
              <a:defRPr sz="1200"/>
            </a:lvl6pPr>
            <a:lvl7pPr marL="2056812" indent="0" algn="ctr">
              <a:buNone/>
              <a:defRPr sz="1200"/>
            </a:lvl7pPr>
            <a:lvl8pPr marL="2399616" indent="0" algn="ctr">
              <a:buNone/>
              <a:defRPr sz="1200"/>
            </a:lvl8pPr>
            <a:lvl9pPr marL="274241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9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9" y="365125"/>
            <a:ext cx="25631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51" y="365125"/>
            <a:ext cx="754094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3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3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5" y="1709746"/>
            <a:ext cx="1025271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5" y="4589468"/>
            <a:ext cx="1025271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4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4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9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6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2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65129"/>
            <a:ext cx="1025271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681164"/>
            <a:ext cx="502884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2" indent="0">
              <a:buNone/>
              <a:defRPr sz="1500" b="1"/>
            </a:lvl2pPr>
            <a:lvl3pPr marL="685604" indent="0">
              <a:buNone/>
              <a:defRPr sz="1400" b="1"/>
            </a:lvl3pPr>
            <a:lvl4pPr marL="1028407" indent="0">
              <a:buNone/>
              <a:defRPr sz="1200" b="1"/>
            </a:lvl4pPr>
            <a:lvl5pPr marL="1371208" indent="0">
              <a:buNone/>
              <a:defRPr sz="1200" b="1"/>
            </a:lvl5pPr>
            <a:lvl6pPr marL="1714012" indent="0">
              <a:buNone/>
              <a:defRPr sz="1200" b="1"/>
            </a:lvl6pPr>
            <a:lvl7pPr marL="2056812" indent="0">
              <a:buNone/>
              <a:defRPr sz="1200" b="1"/>
            </a:lvl7pPr>
            <a:lvl8pPr marL="2399616" indent="0">
              <a:buNone/>
              <a:defRPr sz="1200" b="1"/>
            </a:lvl8pPr>
            <a:lvl9pPr marL="2742417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505077"/>
            <a:ext cx="502884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902" y="1681164"/>
            <a:ext cx="50536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2" indent="0">
              <a:buNone/>
              <a:defRPr sz="1500" b="1"/>
            </a:lvl2pPr>
            <a:lvl3pPr marL="685604" indent="0">
              <a:buNone/>
              <a:defRPr sz="1400" b="1"/>
            </a:lvl3pPr>
            <a:lvl4pPr marL="1028407" indent="0">
              <a:buNone/>
              <a:defRPr sz="1200" b="1"/>
            </a:lvl4pPr>
            <a:lvl5pPr marL="1371208" indent="0">
              <a:buNone/>
              <a:defRPr sz="1200" b="1"/>
            </a:lvl5pPr>
            <a:lvl6pPr marL="1714012" indent="0">
              <a:buNone/>
              <a:defRPr sz="1200" b="1"/>
            </a:lvl6pPr>
            <a:lvl7pPr marL="2056812" indent="0">
              <a:buNone/>
              <a:defRPr sz="1200" b="1"/>
            </a:lvl7pPr>
            <a:lvl8pPr marL="2399616" indent="0">
              <a:buNone/>
              <a:defRPr sz="1200" b="1"/>
            </a:lvl8pPr>
            <a:lvl9pPr marL="2742417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902" y="2505077"/>
            <a:ext cx="50536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3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9" y="987427"/>
            <a:ext cx="6017895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2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02" indent="0">
              <a:buNone/>
              <a:defRPr sz="1100"/>
            </a:lvl2pPr>
            <a:lvl3pPr marL="685604" indent="0">
              <a:buNone/>
              <a:defRPr sz="900"/>
            </a:lvl3pPr>
            <a:lvl4pPr marL="1028407" indent="0">
              <a:buNone/>
              <a:defRPr sz="800"/>
            </a:lvl4pPr>
            <a:lvl5pPr marL="1371208" indent="0">
              <a:buNone/>
              <a:defRPr sz="800"/>
            </a:lvl5pPr>
            <a:lvl6pPr marL="1714012" indent="0">
              <a:buNone/>
              <a:defRPr sz="800"/>
            </a:lvl6pPr>
            <a:lvl7pPr marL="2056812" indent="0">
              <a:buNone/>
              <a:defRPr sz="800"/>
            </a:lvl7pPr>
            <a:lvl8pPr marL="2399616" indent="0">
              <a:buNone/>
              <a:defRPr sz="800"/>
            </a:lvl8pPr>
            <a:lvl9pPr marL="2742417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1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53609" y="987427"/>
            <a:ext cx="6017895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02" indent="0">
              <a:buNone/>
              <a:defRPr sz="2100"/>
            </a:lvl2pPr>
            <a:lvl3pPr marL="685604" indent="0">
              <a:buNone/>
              <a:defRPr sz="1800"/>
            </a:lvl3pPr>
            <a:lvl4pPr marL="1028407" indent="0">
              <a:buNone/>
              <a:defRPr sz="1500"/>
            </a:lvl4pPr>
            <a:lvl5pPr marL="1371208" indent="0">
              <a:buNone/>
              <a:defRPr sz="1500"/>
            </a:lvl5pPr>
            <a:lvl6pPr marL="1714012" indent="0">
              <a:buNone/>
              <a:defRPr sz="1500"/>
            </a:lvl6pPr>
            <a:lvl7pPr marL="2056812" indent="0">
              <a:buNone/>
              <a:defRPr sz="1500"/>
            </a:lvl7pPr>
            <a:lvl8pPr marL="2399616" indent="0">
              <a:buNone/>
              <a:defRPr sz="1500"/>
            </a:lvl8pPr>
            <a:lvl9pPr marL="2742417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2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02" indent="0">
              <a:buNone/>
              <a:defRPr sz="1100"/>
            </a:lvl2pPr>
            <a:lvl3pPr marL="685604" indent="0">
              <a:buNone/>
              <a:defRPr sz="900"/>
            </a:lvl3pPr>
            <a:lvl4pPr marL="1028407" indent="0">
              <a:buNone/>
              <a:defRPr sz="800"/>
            </a:lvl4pPr>
            <a:lvl5pPr marL="1371208" indent="0">
              <a:buNone/>
              <a:defRPr sz="800"/>
            </a:lvl5pPr>
            <a:lvl6pPr marL="1714012" indent="0">
              <a:buNone/>
              <a:defRPr sz="800"/>
            </a:lvl6pPr>
            <a:lvl7pPr marL="2056812" indent="0">
              <a:buNone/>
              <a:defRPr sz="800"/>
            </a:lvl7pPr>
            <a:lvl8pPr marL="2399616" indent="0">
              <a:buNone/>
              <a:defRPr sz="800"/>
            </a:lvl8pPr>
            <a:lvl9pPr marL="2742417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8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365129"/>
            <a:ext cx="10252710" cy="1325563"/>
          </a:xfrm>
          <a:prstGeom prst="rect">
            <a:avLst/>
          </a:prstGeom>
        </p:spPr>
        <p:txBody>
          <a:bodyPr vert="horz" lIns="91414" tIns="45706" rIns="91414" bIns="4570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825625"/>
            <a:ext cx="10252710" cy="4351338"/>
          </a:xfrm>
          <a:prstGeom prst="rect">
            <a:avLst/>
          </a:prstGeom>
        </p:spPr>
        <p:txBody>
          <a:bodyPr vert="horz" lIns="91414" tIns="45706" rIns="91414" bIns="45706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6" y="6356358"/>
            <a:ext cx="267462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1E3B-94CA-481F-B735-A7C565C0736B}" type="datetimeFigureOut">
              <a:rPr lang="en-US" smtClean="0"/>
              <a:pPr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6356358"/>
            <a:ext cx="401193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6356358"/>
            <a:ext cx="2674620" cy="365125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8F3E-1BAE-41FE-A713-07D13862E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3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604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1" indent="-171401" algn="l" defTabSz="685604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04" indent="-171401" algn="l" defTabSz="685604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04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08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10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12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14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016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818" indent="-171401" algn="l" defTabSz="6856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02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04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07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08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12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12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16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17" algn="l" defTabSz="685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6835" y="1219195"/>
            <a:ext cx="10206790" cy="1938964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n-US" sz="6000" dirty="0" smtClean="0"/>
              <a:t>Corpus Christi</a:t>
            </a:r>
          </a:p>
          <a:p>
            <a:pPr algn="ctr"/>
            <a:r>
              <a:rPr lang="en-US" sz="6000" dirty="0" smtClean="0"/>
              <a:t>Seawater Desalination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4077" y="3165340"/>
            <a:ext cx="7600951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83143" y="3793658"/>
            <a:ext cx="86503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Desalination Summit</a:t>
            </a:r>
          </a:p>
          <a:p>
            <a:pPr algn="ctr"/>
            <a:r>
              <a:rPr lang="en-US" sz="3600" dirty="0" smtClean="0"/>
              <a:t>2 November 2017</a:t>
            </a:r>
          </a:p>
        </p:txBody>
      </p:sp>
    </p:spTree>
    <p:extLst>
      <p:ext uri="{BB962C8B-B14F-4D97-AF65-F5344CB8AC3E}">
        <p14:creationId xmlns:p14="http://schemas.microsoft.com/office/powerpoint/2010/main" val="303295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19" y="486508"/>
            <a:ext cx="10698480" cy="106797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rebuchet MS" pitchFamily="34" charset="0"/>
              </a:rPr>
              <a:t>What Motivated Initial Interest in Seawater Desalination?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2749" y="1971487"/>
            <a:ext cx="10058400" cy="3733800"/>
          </a:xfrm>
        </p:spPr>
        <p:txBody>
          <a:bodyPr>
            <a:normAutofit fontScale="92500" lnSpcReduction="10000"/>
          </a:bodyPr>
          <a:lstStyle/>
          <a:p>
            <a:pPr indent="-228534"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  <a:buNone/>
            </a:pPr>
            <a:r>
              <a:rPr lang="en-US" sz="2800" dirty="0" smtClean="0">
                <a:latin typeface="Trebuchet MS" pitchFamily="34" charset="0"/>
              </a:rPr>
              <a:t>Period of prolonged drought and increased economic activity…</a:t>
            </a:r>
          </a:p>
          <a:p>
            <a:pPr indent="-228534"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</a:pPr>
            <a:endParaRPr lang="en-US" sz="2400" dirty="0" smtClean="0">
              <a:latin typeface="Trebuchet MS" pitchFamily="34" charset="0"/>
            </a:endParaRPr>
          </a:p>
          <a:p>
            <a:pPr marL="182828" lvl="2" indent="-182828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400" dirty="0" smtClean="0">
                <a:latin typeface="Trebuchet MS" pitchFamily="34" charset="0"/>
              </a:rPr>
              <a:t>Desire to reduce risk of water rationing / curtailment to industrial operations</a:t>
            </a:r>
          </a:p>
          <a:p>
            <a:pPr marL="182828" lvl="2" indent="-182828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182828" lvl="2" indent="-182828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400" dirty="0" smtClean="0">
                <a:latin typeface="Trebuchet MS" pitchFamily="34" charset="0"/>
              </a:rPr>
              <a:t>Concern that available water supply was impacting competitiveness of region in attracting new industry and expansions</a:t>
            </a:r>
          </a:p>
          <a:p>
            <a:pPr marL="182828" lvl="2" indent="-182828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</a:pPr>
            <a:endParaRPr lang="en-US" sz="2400" dirty="0" smtClean="0">
              <a:latin typeface="Trebuchet MS" pitchFamily="34" charset="0"/>
            </a:endParaRPr>
          </a:p>
          <a:p>
            <a:pPr marL="182828" lvl="1" indent="-182828">
              <a:spcBef>
                <a:spcPts val="50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400" dirty="0" smtClean="0">
                <a:latin typeface="Trebuchet MS" pitchFamily="34" charset="0"/>
              </a:rPr>
              <a:t>Interest in diversifying and strengthening the region’s water supply through development of a drought-proof 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85348" y="1"/>
            <a:ext cx="2477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25"/>
                </a:lnTo>
                <a:lnTo>
                  <a:pt x="0" y="25"/>
                </a:lnTo>
                <a:lnTo>
                  <a:pt x="0" y="310667"/>
                </a:lnTo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85348" y="308227"/>
            <a:ext cx="2477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1"/>
                </a:moveTo>
                <a:lnTo>
                  <a:pt x="1428" y="91441"/>
                </a:lnTo>
                <a:lnTo>
                  <a:pt x="1428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85348" y="360271"/>
            <a:ext cx="2477" cy="91440"/>
          </a:xfrm>
          <a:custGeom>
            <a:avLst/>
            <a:gdLst/>
            <a:ahLst/>
            <a:cxnLst/>
            <a:rect l="l" t="t" r="r" b="b"/>
            <a:pathLst>
              <a:path w="1904" h="91440">
                <a:moveTo>
                  <a:pt x="0" y="91086"/>
                </a:moveTo>
                <a:lnTo>
                  <a:pt x="1428" y="91086"/>
                </a:lnTo>
                <a:lnTo>
                  <a:pt x="1428" y="0"/>
                </a:lnTo>
                <a:lnTo>
                  <a:pt x="0" y="0"/>
                </a:lnTo>
                <a:lnTo>
                  <a:pt x="0" y="91086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5348" y="440105"/>
            <a:ext cx="2477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5"/>
                </a:moveTo>
                <a:lnTo>
                  <a:pt x="1428" y="180035"/>
                </a:lnTo>
                <a:lnTo>
                  <a:pt x="1428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9461" y="511175"/>
            <a:ext cx="3982212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85705" y="588898"/>
            <a:ext cx="208026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2" y="0"/>
                </a:moveTo>
                <a:lnTo>
                  <a:pt x="2794" y="0"/>
                </a:lnTo>
                <a:lnTo>
                  <a:pt x="0" y="2793"/>
                </a:lnTo>
                <a:lnTo>
                  <a:pt x="0" y="33909"/>
                </a:lnTo>
                <a:lnTo>
                  <a:pt x="2794" y="36575"/>
                </a:lnTo>
                <a:lnTo>
                  <a:pt x="1597532" y="36575"/>
                </a:lnTo>
                <a:lnTo>
                  <a:pt x="1600200" y="33909"/>
                </a:lnTo>
                <a:lnTo>
                  <a:pt x="1600200" y="2793"/>
                </a:lnTo>
                <a:lnTo>
                  <a:pt x="15975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75591" y="1"/>
            <a:ext cx="0" cy="619760"/>
          </a:xfrm>
          <a:custGeom>
            <a:avLst/>
            <a:gdLst/>
            <a:ahLst/>
            <a:cxnLst/>
            <a:rect l="l" t="t" r="r" b="b"/>
            <a:pathLst>
              <a:path h="619760">
                <a:moveTo>
                  <a:pt x="0" y="2031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738939" y="1"/>
            <a:ext cx="0" cy="619760"/>
          </a:xfrm>
          <a:custGeom>
            <a:avLst/>
            <a:gdLst/>
            <a:ahLst/>
            <a:cxnLst/>
            <a:rect l="l" t="t" r="r" b="b"/>
            <a:pathLst>
              <a:path h="619760">
                <a:moveTo>
                  <a:pt x="0" y="2031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85941" y="1"/>
            <a:ext cx="0" cy="619760"/>
          </a:xfrm>
          <a:custGeom>
            <a:avLst/>
            <a:gdLst/>
            <a:ahLst/>
            <a:cxnLst/>
            <a:rect l="l" t="t" r="r" b="b"/>
            <a:pathLst>
              <a:path h="619760">
                <a:moveTo>
                  <a:pt x="0" y="2031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26010" y="381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41480" y="381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13689" y="348150"/>
            <a:ext cx="1088628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6">
              <a:lnSpc>
                <a:spcPct val="100000"/>
              </a:lnSpc>
            </a:pPr>
            <a:r>
              <a:rPr lang="en-US" sz="4000" b="1" spc="-5" dirty="0" err="1" smtClean="0">
                <a:latin typeface="Trebuchet MS"/>
                <a:cs typeface="Trebuchet MS"/>
              </a:rPr>
              <a:t>Desal</a:t>
            </a:r>
            <a:r>
              <a:rPr lang="en-US" sz="4000" b="1" spc="-5" dirty="0" smtClean="0">
                <a:latin typeface="Trebuchet MS"/>
                <a:cs typeface="Trebuchet MS"/>
              </a:rPr>
              <a:t> Group</a:t>
            </a:r>
            <a:r>
              <a:rPr sz="4000" b="1" spc="5" dirty="0" smtClean="0">
                <a:latin typeface="Trebuchet MS"/>
                <a:cs typeface="Trebuchet MS"/>
              </a:rPr>
              <a:t> </a:t>
            </a:r>
            <a:r>
              <a:rPr sz="4000" b="1" spc="-195" dirty="0" smtClean="0">
                <a:latin typeface="Trebuchet MS"/>
                <a:cs typeface="Trebuchet MS"/>
              </a:rPr>
              <a:t>P</a:t>
            </a:r>
            <a:r>
              <a:rPr sz="4000" b="1" spc="-10" dirty="0" smtClean="0">
                <a:latin typeface="Trebuchet MS"/>
                <a:cs typeface="Trebuchet MS"/>
              </a:rPr>
              <a:t>artners</a:t>
            </a:r>
            <a:r>
              <a:rPr lang="en-US" sz="4000" b="1" spc="-10" dirty="0" smtClean="0">
                <a:latin typeface="Trebuchet MS"/>
                <a:cs typeface="Trebuchet MS"/>
              </a:rPr>
              <a:t> – “The Stakeholders”</a:t>
            </a:r>
            <a:endParaRPr sz="4000" b="1" dirty="0">
              <a:latin typeface="Trebuchet MS"/>
              <a:cs typeface="Trebuchet M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01911" y="1156562"/>
            <a:ext cx="6925528" cy="3521765"/>
            <a:chOff x="1362344" y="1072672"/>
            <a:chExt cx="6925528" cy="3521765"/>
          </a:xfrm>
        </p:grpSpPr>
        <p:sp>
          <p:nvSpPr>
            <p:cNvPr id="19" name="object 19"/>
            <p:cNvSpPr txBox="1"/>
            <p:nvPr/>
          </p:nvSpPr>
          <p:spPr>
            <a:xfrm>
              <a:off x="1362344" y="1101173"/>
              <a:ext cx="4073722" cy="3493264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231" indent="-228534">
                <a:buFont typeface="Georgia"/>
                <a:buChar char="•"/>
                <a:tabLst>
                  <a:tab pos="241231" algn="l"/>
                </a:tabLst>
              </a:pPr>
              <a:r>
                <a:rPr sz="2400" spc="-10" dirty="0">
                  <a:latin typeface="Trebuchet MS"/>
                  <a:cs typeface="Trebuchet MS"/>
                </a:rPr>
                <a:t>Corpu</a:t>
              </a:r>
              <a:r>
                <a:rPr sz="2400" spc="-5" dirty="0">
                  <a:latin typeface="Trebuchet MS"/>
                  <a:cs typeface="Trebuchet MS"/>
                </a:rPr>
                <a:t>s</a:t>
              </a:r>
              <a:r>
                <a:rPr sz="2400" dirty="0">
                  <a:latin typeface="Trebuchet MS"/>
                  <a:cs typeface="Trebuchet MS"/>
                </a:rPr>
                <a:t> </a:t>
              </a:r>
              <a:r>
                <a:rPr sz="2400" spc="-10" dirty="0">
                  <a:latin typeface="Trebuchet MS"/>
                  <a:cs typeface="Trebuchet MS"/>
                </a:rPr>
                <a:t>Chri</a:t>
              </a:r>
              <a:r>
                <a:rPr sz="2400" spc="-15" dirty="0">
                  <a:latin typeface="Trebuchet MS"/>
                  <a:cs typeface="Trebuchet MS"/>
                </a:rPr>
                <a:t>s</a:t>
              </a:r>
              <a:r>
                <a:rPr sz="2400" spc="-5" dirty="0">
                  <a:latin typeface="Trebuchet MS"/>
                  <a:cs typeface="Trebuchet MS"/>
                </a:rPr>
                <a:t>t</a:t>
              </a:r>
              <a:r>
                <a:rPr sz="2400" dirty="0">
                  <a:latin typeface="Trebuchet MS"/>
                  <a:cs typeface="Trebuchet MS"/>
                </a:rPr>
                <a:t>i </a:t>
              </a:r>
              <a:r>
                <a:rPr sz="2400" spc="-105" dirty="0">
                  <a:latin typeface="Trebuchet MS"/>
                  <a:cs typeface="Trebuchet MS"/>
                </a:rPr>
                <a:t>R</a:t>
              </a:r>
              <a:r>
                <a:rPr sz="2400" spc="-10" dirty="0">
                  <a:latin typeface="Trebuchet MS"/>
                  <a:cs typeface="Trebuchet MS"/>
                </a:rPr>
                <a:t>e</a:t>
              </a:r>
              <a:r>
                <a:rPr sz="2400" spc="-20" dirty="0">
                  <a:latin typeface="Trebuchet MS"/>
                  <a:cs typeface="Trebuchet MS"/>
                </a:rPr>
                <a:t>g</a:t>
              </a:r>
              <a:r>
                <a:rPr sz="2400" spc="-10" dirty="0">
                  <a:latin typeface="Trebuchet MS"/>
                  <a:cs typeface="Trebuchet MS"/>
                </a:rPr>
                <a:t>iona</a:t>
              </a:r>
              <a:r>
                <a:rPr sz="2400" spc="-5" dirty="0">
                  <a:latin typeface="Trebuchet MS"/>
                  <a:cs typeface="Trebuchet MS"/>
                </a:rPr>
                <a:t>l</a:t>
              </a:r>
              <a:r>
                <a:rPr sz="2400" dirty="0">
                  <a:latin typeface="Trebuchet MS"/>
                  <a:cs typeface="Trebuchet MS"/>
                </a:rPr>
                <a:t> </a:t>
              </a:r>
              <a:r>
                <a:rPr sz="2400" spc="-15" dirty="0">
                  <a:latin typeface="Trebuchet MS"/>
                  <a:cs typeface="Trebuchet MS"/>
                </a:rPr>
                <a:t>E</a:t>
              </a:r>
              <a:r>
                <a:rPr sz="2400" spc="-10" dirty="0">
                  <a:latin typeface="Trebuchet MS"/>
                  <a:cs typeface="Trebuchet MS"/>
                </a:rPr>
                <a:t>DC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10" dirty="0">
                  <a:latin typeface="Trebuchet MS"/>
                  <a:cs typeface="Trebuchet MS"/>
                </a:rPr>
                <a:t>C</a:t>
              </a:r>
              <a:r>
                <a:rPr sz="2400" spc="-15" dirty="0">
                  <a:latin typeface="Trebuchet MS"/>
                  <a:cs typeface="Trebuchet MS"/>
                </a:rPr>
                <a:t>i</a:t>
              </a:r>
              <a:r>
                <a:rPr sz="2400" spc="-10" dirty="0">
                  <a:latin typeface="Trebuchet MS"/>
                  <a:cs typeface="Trebuchet MS"/>
                </a:rPr>
                <a:t>t</a:t>
              </a:r>
              <a:r>
                <a:rPr sz="2400" spc="-5" dirty="0">
                  <a:latin typeface="Trebuchet MS"/>
                  <a:cs typeface="Trebuchet MS"/>
                </a:rPr>
                <a:t>y</a:t>
              </a:r>
              <a:r>
                <a:rPr sz="2400" spc="10" dirty="0">
                  <a:latin typeface="Trebuchet MS"/>
                  <a:cs typeface="Trebuchet MS"/>
                </a:rPr>
                <a:t> </a:t>
              </a:r>
              <a:r>
                <a:rPr sz="2400" spc="-5" dirty="0">
                  <a:latin typeface="Trebuchet MS"/>
                  <a:cs typeface="Trebuchet MS"/>
                </a:rPr>
                <a:t>of </a:t>
              </a:r>
              <a:r>
                <a:rPr sz="2400" spc="-15" dirty="0">
                  <a:latin typeface="Trebuchet MS"/>
                  <a:cs typeface="Trebuchet MS"/>
                </a:rPr>
                <a:t>C</a:t>
              </a:r>
              <a:r>
                <a:rPr sz="2400" spc="-5" dirty="0">
                  <a:latin typeface="Trebuchet MS"/>
                  <a:cs typeface="Trebuchet MS"/>
                </a:rPr>
                <a:t>orp</a:t>
              </a:r>
              <a:r>
                <a:rPr sz="2400" dirty="0">
                  <a:latin typeface="Trebuchet MS"/>
                  <a:cs typeface="Trebuchet MS"/>
                </a:rPr>
                <a:t>u</a:t>
              </a:r>
              <a:r>
                <a:rPr sz="2400" spc="-5" dirty="0">
                  <a:latin typeface="Trebuchet MS"/>
                  <a:cs typeface="Trebuchet MS"/>
                </a:rPr>
                <a:t>s </a:t>
              </a:r>
              <a:r>
                <a:rPr sz="2400" spc="-10" dirty="0">
                  <a:latin typeface="Trebuchet MS"/>
                  <a:cs typeface="Trebuchet MS"/>
                </a:rPr>
                <a:t>Christi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5" dirty="0">
                  <a:latin typeface="Trebuchet MS"/>
                  <a:cs typeface="Trebuchet MS"/>
                </a:rPr>
                <a:t>San </a:t>
              </a:r>
              <a:r>
                <a:rPr sz="2400" spc="-130" dirty="0">
                  <a:latin typeface="Trebuchet MS"/>
                  <a:cs typeface="Trebuchet MS"/>
                </a:rPr>
                <a:t>P</a:t>
              </a:r>
              <a:r>
                <a:rPr sz="2400" spc="-10" dirty="0">
                  <a:latin typeface="Trebuchet MS"/>
                  <a:cs typeface="Trebuchet MS"/>
                </a:rPr>
                <a:t>atr</a:t>
              </a:r>
              <a:r>
                <a:rPr sz="2400" spc="-15" dirty="0">
                  <a:latin typeface="Trebuchet MS"/>
                  <a:cs typeface="Trebuchet MS"/>
                </a:rPr>
                <a:t>i</a:t>
              </a:r>
              <a:r>
                <a:rPr sz="2400" spc="-10" dirty="0">
                  <a:latin typeface="Trebuchet MS"/>
                  <a:cs typeface="Trebuchet MS"/>
                </a:rPr>
                <a:t>ci</a:t>
              </a:r>
              <a:r>
                <a:rPr sz="2400" spc="-5" dirty="0">
                  <a:latin typeface="Trebuchet MS"/>
                  <a:cs typeface="Trebuchet MS"/>
                </a:rPr>
                <a:t>o</a:t>
              </a:r>
              <a:r>
                <a:rPr sz="2400" spc="25" dirty="0">
                  <a:latin typeface="Trebuchet MS"/>
                  <a:cs typeface="Trebuchet MS"/>
                </a:rPr>
                <a:t> </a:t>
              </a:r>
              <a:r>
                <a:rPr sz="2400" spc="-10" dirty="0">
                  <a:latin typeface="Trebuchet MS"/>
                  <a:cs typeface="Trebuchet MS"/>
                </a:rPr>
                <a:t>MWD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125" dirty="0">
                  <a:latin typeface="Trebuchet MS"/>
                  <a:cs typeface="Trebuchet MS"/>
                </a:rPr>
                <a:t>P</a:t>
              </a:r>
              <a:r>
                <a:rPr sz="2400" spc="-5" dirty="0">
                  <a:latin typeface="Trebuchet MS"/>
                  <a:cs typeface="Trebuchet MS"/>
                </a:rPr>
                <a:t>ort </a:t>
              </a:r>
              <a:r>
                <a:rPr sz="2400" dirty="0">
                  <a:latin typeface="Trebuchet MS"/>
                  <a:cs typeface="Trebuchet MS"/>
                </a:rPr>
                <a:t>o</a:t>
              </a:r>
              <a:r>
                <a:rPr sz="2400" spc="-5" dirty="0">
                  <a:latin typeface="Trebuchet MS"/>
                  <a:cs typeface="Trebuchet MS"/>
                </a:rPr>
                <a:t>f </a:t>
              </a:r>
              <a:r>
                <a:rPr sz="2400" spc="-20" dirty="0">
                  <a:latin typeface="Trebuchet MS"/>
                  <a:cs typeface="Trebuchet MS"/>
                </a:rPr>
                <a:t>C</a:t>
              </a:r>
              <a:r>
                <a:rPr sz="2400" spc="-5" dirty="0">
                  <a:latin typeface="Trebuchet MS"/>
                  <a:cs typeface="Trebuchet MS"/>
                </a:rPr>
                <a:t>orp</a:t>
              </a:r>
              <a:r>
                <a:rPr sz="2400" dirty="0">
                  <a:latin typeface="Trebuchet MS"/>
                  <a:cs typeface="Trebuchet MS"/>
                </a:rPr>
                <a:t>u</a:t>
              </a:r>
              <a:r>
                <a:rPr sz="2400" spc="-5" dirty="0">
                  <a:latin typeface="Trebuchet MS"/>
                  <a:cs typeface="Trebuchet MS"/>
                </a:rPr>
                <a:t>s </a:t>
              </a:r>
              <a:r>
                <a:rPr sz="2400" spc="-10" dirty="0">
                  <a:latin typeface="Trebuchet MS"/>
                  <a:cs typeface="Trebuchet MS"/>
                </a:rPr>
                <a:t>Christi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10" dirty="0">
                  <a:latin typeface="Trebuchet MS"/>
                  <a:cs typeface="Trebuchet MS"/>
                </a:rPr>
                <a:t>Chemo</a:t>
              </a:r>
              <a:r>
                <a:rPr sz="2400" dirty="0">
                  <a:latin typeface="Trebuchet MS"/>
                  <a:cs typeface="Trebuchet MS"/>
                </a:rPr>
                <a:t>u</a:t>
              </a:r>
              <a:r>
                <a:rPr sz="2400" spc="-5" dirty="0">
                  <a:latin typeface="Trebuchet MS"/>
                  <a:cs typeface="Trebuchet MS"/>
                </a:rPr>
                <a:t>rs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10" dirty="0">
                  <a:latin typeface="Trebuchet MS"/>
                  <a:cs typeface="Trebuchet MS"/>
                </a:rPr>
                <a:t>Chenier</a:t>
              </a:r>
              <a:r>
                <a:rPr sz="2400" spc="-5" dirty="0">
                  <a:latin typeface="Trebuchet MS"/>
                  <a:cs typeface="Trebuchet MS"/>
                </a:rPr>
                <a:t>e</a:t>
              </a:r>
              <a:r>
                <a:rPr sz="2400" spc="15" dirty="0">
                  <a:latin typeface="Trebuchet MS"/>
                  <a:cs typeface="Trebuchet MS"/>
                </a:rPr>
                <a:t> </a:t>
              </a:r>
              <a:r>
                <a:rPr sz="2400" spc="-5" dirty="0">
                  <a:latin typeface="Trebuchet MS"/>
                  <a:cs typeface="Trebuchet MS"/>
                </a:rPr>
                <a:t>Ener</a:t>
              </a:r>
              <a:r>
                <a:rPr sz="2400" spc="-20" dirty="0">
                  <a:latin typeface="Trebuchet MS"/>
                  <a:cs typeface="Trebuchet MS"/>
                </a:rPr>
                <a:t>g</a:t>
              </a:r>
              <a:r>
                <a:rPr sz="2400" spc="-5" dirty="0">
                  <a:latin typeface="Trebuchet MS"/>
                  <a:cs typeface="Trebuchet MS"/>
                </a:rPr>
                <a:t>y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10" dirty="0" smtClean="0">
                  <a:latin typeface="Trebuchet MS"/>
                  <a:cs typeface="Trebuchet MS"/>
                </a:rPr>
                <a:t>CITG</a:t>
              </a:r>
              <a:r>
                <a:rPr sz="2400" spc="-5" dirty="0" smtClean="0">
                  <a:latin typeface="Trebuchet MS"/>
                  <a:cs typeface="Trebuchet MS"/>
                </a:rPr>
                <a:t>O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Georgia"/>
                <a:buChar char="•"/>
                <a:tabLst>
                  <a:tab pos="241231" algn="l"/>
                </a:tabLst>
              </a:pPr>
              <a:r>
                <a:rPr sz="2400" spc="-5" dirty="0">
                  <a:latin typeface="Trebuchet MS"/>
                  <a:cs typeface="Trebuchet MS"/>
                </a:rPr>
                <a:t>F</a:t>
              </a:r>
              <a:r>
                <a:rPr sz="2400" spc="-15" dirty="0">
                  <a:latin typeface="Trebuchet MS"/>
                  <a:cs typeface="Trebuchet MS"/>
                </a:rPr>
                <a:t>l</a:t>
              </a:r>
              <a:r>
                <a:rPr sz="2400" spc="-5" dirty="0">
                  <a:latin typeface="Trebuchet MS"/>
                  <a:cs typeface="Trebuchet MS"/>
                </a:rPr>
                <a:t>in</a:t>
              </a:r>
              <a:r>
                <a:rPr sz="2400" dirty="0">
                  <a:latin typeface="Trebuchet MS"/>
                  <a:cs typeface="Trebuchet MS"/>
                </a:rPr>
                <a:t>t</a:t>
              </a:r>
              <a:r>
                <a:rPr sz="2400" spc="5" dirty="0">
                  <a:latin typeface="Trebuchet MS"/>
                  <a:cs typeface="Trebuchet MS"/>
                </a:rPr>
                <a:t> </a:t>
              </a:r>
              <a:r>
                <a:rPr sz="2400" spc="-10" dirty="0">
                  <a:latin typeface="Trebuchet MS"/>
                  <a:cs typeface="Trebuchet MS"/>
                </a:rPr>
                <a:t>Hi</a:t>
              </a:r>
              <a:r>
                <a:rPr sz="2400" spc="-15" dirty="0">
                  <a:latin typeface="Trebuchet MS"/>
                  <a:cs typeface="Trebuchet MS"/>
                </a:rPr>
                <a:t>l</a:t>
              </a:r>
              <a:r>
                <a:rPr sz="2400" spc="-5" dirty="0">
                  <a:latin typeface="Trebuchet MS"/>
                  <a:cs typeface="Trebuchet MS"/>
                </a:rPr>
                <a:t>ls</a:t>
              </a:r>
              <a:r>
                <a:rPr sz="2400" dirty="0">
                  <a:latin typeface="Trebuchet MS"/>
                  <a:cs typeface="Trebuchet MS"/>
                </a:rPr>
                <a:t> </a:t>
              </a:r>
              <a:r>
                <a:rPr sz="2400" spc="-105" dirty="0">
                  <a:latin typeface="Trebuchet MS"/>
                  <a:cs typeface="Trebuchet MS"/>
                </a:rPr>
                <a:t>R</a:t>
              </a:r>
              <a:r>
                <a:rPr sz="2400" spc="-10" dirty="0">
                  <a:latin typeface="Trebuchet MS"/>
                  <a:cs typeface="Trebuchet MS"/>
                </a:rPr>
                <a:t>e</a:t>
              </a:r>
              <a:r>
                <a:rPr sz="2400" spc="-15" dirty="0">
                  <a:latin typeface="Trebuchet MS"/>
                  <a:cs typeface="Trebuchet MS"/>
                </a:rPr>
                <a:t>s</a:t>
              </a:r>
              <a:r>
                <a:rPr sz="2400" spc="-5" dirty="0">
                  <a:latin typeface="Trebuchet MS"/>
                  <a:cs typeface="Trebuchet MS"/>
                </a:rPr>
                <a:t>ources</a:t>
              </a:r>
              <a:endParaRPr sz="2400" dirty="0">
                <a:latin typeface="Trebuchet MS"/>
                <a:cs typeface="Trebuchet MS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5653874" y="1072672"/>
              <a:ext cx="2633998" cy="3046988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231" indent="-228534">
                <a:buFont typeface="Arial"/>
                <a:buChar char="•"/>
                <a:tabLst>
                  <a:tab pos="241231" algn="l"/>
                </a:tabLst>
              </a:pPr>
              <a:r>
                <a:rPr sz="2400" spc="-210" dirty="0">
                  <a:latin typeface="Trebuchet MS"/>
                  <a:cs typeface="Trebuchet MS"/>
                </a:rPr>
                <a:t>L</a:t>
              </a:r>
              <a:r>
                <a:rPr sz="2400" spc="-10" dirty="0">
                  <a:latin typeface="Trebuchet MS"/>
                  <a:cs typeface="Trebuchet MS"/>
                </a:rPr>
                <a:t>yo</a:t>
              </a:r>
              <a:r>
                <a:rPr sz="2400" dirty="0">
                  <a:latin typeface="Trebuchet MS"/>
                  <a:cs typeface="Trebuchet MS"/>
                </a:rPr>
                <a:t>n</a:t>
              </a:r>
              <a:r>
                <a:rPr sz="2400" spc="-10" dirty="0">
                  <a:latin typeface="Trebuchet MS"/>
                  <a:cs typeface="Trebuchet MS"/>
                </a:rPr>
                <a:t>de</a:t>
              </a:r>
              <a:r>
                <a:rPr sz="2400" spc="-20" dirty="0">
                  <a:latin typeface="Trebuchet MS"/>
                  <a:cs typeface="Trebuchet MS"/>
                </a:rPr>
                <a:t>l</a:t>
              </a:r>
              <a:r>
                <a:rPr sz="2400" spc="-5" dirty="0">
                  <a:latin typeface="Trebuchet MS"/>
                  <a:cs typeface="Trebuchet MS"/>
                </a:rPr>
                <a:t>l</a:t>
              </a:r>
              <a:r>
                <a:rPr sz="2400" spc="-15" dirty="0">
                  <a:latin typeface="Trebuchet MS"/>
                  <a:cs typeface="Trebuchet MS"/>
                </a:rPr>
                <a:t>-</a:t>
              </a:r>
              <a:r>
                <a:rPr sz="2400" spc="-5" dirty="0">
                  <a:latin typeface="Trebuchet MS"/>
                  <a:cs typeface="Trebuchet MS"/>
                </a:rPr>
                <a:t>Bas</a:t>
              </a:r>
              <a:r>
                <a:rPr sz="2400" spc="-20" dirty="0">
                  <a:latin typeface="Trebuchet MS"/>
                  <a:cs typeface="Trebuchet MS"/>
                </a:rPr>
                <a:t>e</a:t>
              </a:r>
              <a:r>
                <a:rPr sz="2400" spc="-5" dirty="0">
                  <a:latin typeface="Trebuchet MS"/>
                  <a:cs typeface="Trebuchet MS"/>
                </a:rPr>
                <a:t>ll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/>
                <a:buChar char="•"/>
                <a:tabLst>
                  <a:tab pos="241231" algn="l"/>
                </a:tabLst>
              </a:pPr>
              <a:r>
                <a:rPr sz="2400" spc="-5" dirty="0">
                  <a:latin typeface="Trebuchet MS"/>
                  <a:cs typeface="Trebuchet MS"/>
                </a:rPr>
                <a:t>OxyChem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/>
                <a:buChar char="•"/>
                <a:tabLst>
                  <a:tab pos="241231" algn="l"/>
                </a:tabLst>
              </a:pPr>
              <a:r>
                <a:rPr sz="2400" spc="-5" dirty="0">
                  <a:latin typeface="Trebuchet MS"/>
                  <a:cs typeface="Trebuchet MS"/>
                </a:rPr>
                <a:t>Sherwin</a:t>
              </a:r>
              <a:r>
                <a:rPr sz="2400" spc="-140" dirty="0">
                  <a:latin typeface="Trebuchet MS"/>
                  <a:cs typeface="Trebuchet MS"/>
                </a:rPr>
                <a:t> </a:t>
              </a:r>
              <a:r>
                <a:rPr sz="2400" spc="-5" dirty="0">
                  <a:latin typeface="Trebuchet MS"/>
                  <a:cs typeface="Trebuchet MS"/>
                </a:rPr>
                <a:t>Alum</a:t>
              </a:r>
              <a:r>
                <a:rPr sz="2400" spc="-10" dirty="0">
                  <a:latin typeface="Trebuchet MS"/>
                  <a:cs typeface="Trebuchet MS"/>
                </a:rPr>
                <a:t>ina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/>
                <a:buChar char="•"/>
                <a:tabLst>
                  <a:tab pos="241231" algn="l"/>
                </a:tabLst>
              </a:pPr>
              <a:r>
                <a:rPr sz="2400" spc="-200" dirty="0">
                  <a:latin typeface="Trebuchet MS"/>
                  <a:cs typeface="Trebuchet MS"/>
                </a:rPr>
                <a:t>V</a:t>
              </a:r>
              <a:r>
                <a:rPr sz="2400" spc="-10" dirty="0">
                  <a:latin typeface="Trebuchet MS"/>
                  <a:cs typeface="Trebuchet MS"/>
                </a:rPr>
                <a:t>al</a:t>
              </a:r>
              <a:r>
                <a:rPr sz="2400" spc="-15" dirty="0">
                  <a:latin typeface="Trebuchet MS"/>
                  <a:cs typeface="Trebuchet MS"/>
                </a:rPr>
                <a:t>e</a:t>
              </a:r>
              <a:r>
                <a:rPr sz="2400" spc="-5" dirty="0">
                  <a:latin typeface="Trebuchet MS"/>
                  <a:cs typeface="Trebuchet MS"/>
                </a:rPr>
                <a:t>ro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/>
                <a:buChar char="•"/>
                <a:tabLst>
                  <a:tab pos="241231" algn="l"/>
                </a:tabLst>
              </a:pPr>
              <a:r>
                <a:rPr lang="en-US" sz="2400" spc="-5" dirty="0" err="1" smtClean="0">
                  <a:latin typeface="Trebuchet MS"/>
                  <a:cs typeface="Trebuchet MS"/>
                </a:rPr>
                <a:t>v</a:t>
              </a:r>
              <a:r>
                <a:rPr sz="2400" spc="-5" dirty="0" err="1" smtClean="0">
                  <a:latin typeface="Trebuchet MS"/>
                  <a:cs typeface="Trebuchet MS"/>
                </a:rPr>
                <a:t>oest</a:t>
              </a:r>
              <a:r>
                <a:rPr sz="2400" spc="-20" dirty="0" err="1" smtClean="0">
                  <a:latin typeface="Trebuchet MS"/>
                  <a:cs typeface="Trebuchet MS"/>
                </a:rPr>
                <a:t>a</a:t>
              </a:r>
              <a:r>
                <a:rPr sz="2400" spc="-5" dirty="0" err="1" smtClean="0">
                  <a:latin typeface="Trebuchet MS"/>
                  <a:cs typeface="Trebuchet MS"/>
                </a:rPr>
                <a:t>lpine</a:t>
              </a:r>
              <a:r>
                <a:rPr lang="en-US" sz="2400" spc="-40" dirty="0" smtClean="0">
                  <a:latin typeface="Trebuchet MS"/>
                  <a:cs typeface="Trebuchet MS"/>
                </a:rPr>
                <a:t> T</a:t>
              </a:r>
              <a:r>
                <a:rPr sz="2400" spc="-10" dirty="0" smtClean="0">
                  <a:latin typeface="Trebuchet MS"/>
                  <a:cs typeface="Trebuchet MS"/>
                </a:rPr>
                <a:t>ex</a:t>
              </a:r>
              <a:r>
                <a:rPr sz="2400" spc="-15" dirty="0" smtClean="0">
                  <a:latin typeface="Trebuchet MS"/>
                  <a:cs typeface="Trebuchet MS"/>
                </a:rPr>
                <a:t>a</a:t>
              </a:r>
              <a:r>
                <a:rPr sz="2400" spc="-5" dirty="0" smtClean="0">
                  <a:latin typeface="Trebuchet MS"/>
                  <a:cs typeface="Trebuchet MS"/>
                </a:rPr>
                <a:t>s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/>
                <a:buChar char="•"/>
                <a:tabLst>
                  <a:tab pos="241231" algn="l"/>
                </a:tabLst>
              </a:pPr>
              <a:r>
                <a:rPr sz="2400" spc="-5" dirty="0" smtClean="0">
                  <a:latin typeface="Trebuchet MS"/>
                  <a:cs typeface="Trebuchet MS"/>
                </a:rPr>
                <a:t>AEP</a:t>
              </a:r>
              <a:r>
                <a:rPr lang="en-US" sz="2400" spc="-85" dirty="0" smtClean="0">
                  <a:latin typeface="Trebuchet MS"/>
                  <a:cs typeface="Trebuchet MS"/>
                </a:rPr>
                <a:t> T</a:t>
              </a:r>
              <a:r>
                <a:rPr sz="2400" spc="-10" dirty="0" smtClean="0">
                  <a:latin typeface="Trebuchet MS"/>
                  <a:cs typeface="Trebuchet MS"/>
                </a:rPr>
                <a:t>ex</a:t>
              </a:r>
              <a:r>
                <a:rPr sz="2400" spc="-15" dirty="0" smtClean="0">
                  <a:latin typeface="Trebuchet MS"/>
                  <a:cs typeface="Trebuchet MS"/>
                </a:rPr>
                <a:t>a</a:t>
              </a:r>
              <a:r>
                <a:rPr sz="2400" spc="-5" dirty="0" smtClean="0">
                  <a:latin typeface="Trebuchet MS"/>
                  <a:cs typeface="Trebuchet MS"/>
                </a:rPr>
                <a:t>s</a:t>
              </a:r>
              <a:endParaRPr sz="2400" dirty="0">
                <a:latin typeface="Trebuchet MS"/>
                <a:cs typeface="Trebuchet MS"/>
              </a:endParaRPr>
            </a:p>
            <a:p>
              <a:pPr marL="241231" indent="-228534">
                <a:spcBef>
                  <a:spcPts val="600"/>
                </a:spcBef>
                <a:buFont typeface="Arial" pitchFamily="34" charset="0"/>
                <a:buChar char="•"/>
                <a:tabLst>
                  <a:tab pos="241231" algn="l"/>
                </a:tabLst>
              </a:pPr>
              <a:r>
                <a:rPr lang="en-US" sz="2400" spc="-315" dirty="0" err="1" smtClean="0">
                  <a:latin typeface="Trebuchet MS"/>
                  <a:cs typeface="Trebuchet MS"/>
                </a:rPr>
                <a:t>T</a:t>
              </a:r>
              <a:r>
                <a:rPr sz="2400" spc="-10" dirty="0" err="1" smtClean="0">
                  <a:latin typeface="Trebuchet MS"/>
                  <a:cs typeface="Trebuchet MS"/>
                </a:rPr>
                <a:t>al</a:t>
              </a:r>
              <a:r>
                <a:rPr sz="2400" spc="-15" dirty="0" err="1" smtClean="0">
                  <a:latin typeface="Trebuchet MS"/>
                  <a:cs typeface="Trebuchet MS"/>
                </a:rPr>
                <a:t>e</a:t>
              </a:r>
              <a:r>
                <a:rPr sz="2400" spc="-5" dirty="0" err="1" smtClean="0">
                  <a:latin typeface="Trebuchet MS"/>
                  <a:cs typeface="Trebuchet MS"/>
                </a:rPr>
                <a:t>n</a:t>
              </a:r>
              <a:r>
                <a:rPr sz="2400" spc="5" dirty="0" smtClean="0">
                  <a:latin typeface="Trebuchet MS"/>
                  <a:cs typeface="Trebuchet MS"/>
                </a:rPr>
                <a:t> </a:t>
              </a:r>
              <a:r>
                <a:rPr sz="2400" spc="-5" dirty="0">
                  <a:latin typeface="Trebuchet MS"/>
                  <a:cs typeface="Trebuchet MS"/>
                </a:rPr>
                <a:t>Ener</a:t>
              </a:r>
              <a:r>
                <a:rPr sz="2400" spc="-20" dirty="0">
                  <a:latin typeface="Trebuchet MS"/>
                  <a:cs typeface="Trebuchet MS"/>
                </a:rPr>
                <a:t>g</a:t>
              </a:r>
              <a:r>
                <a:rPr sz="2400" spc="-5" dirty="0">
                  <a:latin typeface="Trebuchet MS"/>
                  <a:cs typeface="Trebuchet MS"/>
                </a:rPr>
                <a:t>y</a:t>
              </a:r>
              <a:endParaRPr sz="2400" dirty="0">
                <a:latin typeface="Trebuchet MS"/>
                <a:cs typeface="Trebuchet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1394" y="5137690"/>
            <a:ext cx="10989578" cy="132343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Engineering and Technical Consultants:</a:t>
            </a:r>
          </a:p>
          <a:p>
            <a:r>
              <a:rPr lang="en-US" sz="2000" dirty="0" smtClean="0"/>
              <a:t>Lead:	</a:t>
            </a:r>
            <a:r>
              <a:rPr lang="en-US" sz="2000" dirty="0" err="1" smtClean="0"/>
              <a:t>Freese</a:t>
            </a:r>
            <a:r>
              <a:rPr lang="en-US" sz="2000" dirty="0" smtClean="0"/>
              <a:t> and Nichols, Inc.</a:t>
            </a:r>
          </a:p>
          <a:p>
            <a:r>
              <a:rPr lang="en-US" sz="2000" dirty="0" smtClean="0"/>
              <a:t>Team: 	Jorge Arroyo, Water Globe Consultants, The Louis Berger Group, The Banister Group, 	Assistant Energy Manager, Naismith Engineering, </a:t>
            </a:r>
            <a:r>
              <a:rPr lang="en-US" sz="2000" dirty="0" err="1" smtClean="0"/>
              <a:t>Olivarri</a:t>
            </a:r>
            <a:r>
              <a:rPr lang="en-US" sz="2000" dirty="0" smtClean="0"/>
              <a:t> and Associates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155971" y="1174459"/>
            <a:ext cx="7155809" cy="352337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542" y="212728"/>
            <a:ext cx="3577747" cy="912690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Siting</a:t>
            </a:r>
            <a:endParaRPr lang="en-US" sz="4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18902" y="1175657"/>
            <a:ext cx="9836331" cy="5434148"/>
            <a:chOff x="244174" y="1400076"/>
            <a:chExt cx="6900754" cy="415391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rcRect t="15456" b="15456"/>
            <a:stretch>
              <a:fillRect/>
            </a:stretch>
          </p:blipFill>
          <p:spPr>
            <a:xfrm>
              <a:off x="244174" y="1400076"/>
              <a:ext cx="6900754" cy="4153919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>
            <a:xfrm rot="1480197">
              <a:off x="687348" y="2760795"/>
              <a:ext cx="2289156" cy="526031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4" tIns="45706" rIns="91414" bIns="45706"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480197">
              <a:off x="3416097" y="2322307"/>
              <a:ext cx="1472686" cy="526343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4" tIns="45706" rIns="91414" bIns="45706"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480197">
              <a:off x="5401072" y="2488416"/>
              <a:ext cx="816957" cy="4190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4" tIns="45706" rIns="91414" bIns="45706"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39194" y="3002144"/>
              <a:ext cx="121380" cy="11328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01314" y="2361526"/>
              <a:ext cx="121380" cy="11328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807385" y="2651490"/>
              <a:ext cx="121380" cy="11328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60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7" y="259622"/>
            <a:ext cx="10252710" cy="85407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Configurations Developed/Assessed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319" y="1395605"/>
            <a:ext cx="10078574" cy="3815666"/>
          </a:xfrm>
        </p:spPr>
        <p:txBody>
          <a:bodyPr>
            <a:noAutofit/>
          </a:bodyPr>
          <a:lstStyle/>
          <a:p>
            <a:r>
              <a:rPr lang="en-US" sz="2800" dirty="0" smtClean="0"/>
              <a:t>Desalination Plant – 6 options (4 @ 20 MGD; 2 @ 10 MGD)</a:t>
            </a:r>
          </a:p>
          <a:p>
            <a:r>
              <a:rPr lang="en-US" sz="2800" dirty="0" smtClean="0"/>
              <a:t>Distribution Pipeline Arrangement – 12 options</a:t>
            </a:r>
          </a:p>
          <a:p>
            <a:r>
              <a:rPr lang="en-US" sz="2800" dirty="0" smtClean="0"/>
              <a:t>Gulf Discharge Pipeline ($70+ million)</a:t>
            </a:r>
          </a:p>
          <a:p>
            <a:r>
              <a:rPr lang="en-US" sz="2800" dirty="0" smtClean="0"/>
              <a:t>Organizational Structure (Public, Private, Blend)</a:t>
            </a:r>
          </a:p>
          <a:p>
            <a:r>
              <a:rPr lang="en-US" sz="2800" dirty="0" smtClean="0"/>
              <a:t>Pre-Procurement Development Strategy (Early or Late Exit)</a:t>
            </a:r>
          </a:p>
          <a:p>
            <a:r>
              <a:rPr lang="en-US" sz="2800" dirty="0" smtClean="0"/>
              <a:t>Financing Options (Public, Private)</a:t>
            </a:r>
          </a:p>
          <a:p>
            <a:r>
              <a:rPr lang="en-US" sz="2800" dirty="0" smtClean="0"/>
              <a:t>Project Delivery Methods (DB, DBO, DBOM, DBFOM, etc.)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2" y="5251732"/>
            <a:ext cx="46201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DB:  Design-Build</a:t>
            </a:r>
          </a:p>
          <a:p>
            <a:r>
              <a:rPr lang="en-US" sz="1600" dirty="0" smtClean="0"/>
              <a:t>DBO:  Design-Build-Operate</a:t>
            </a:r>
          </a:p>
          <a:p>
            <a:r>
              <a:rPr lang="en-US" sz="1600" dirty="0" smtClean="0"/>
              <a:t>DBOM:  Design-Build-Operate-Maintain</a:t>
            </a:r>
          </a:p>
          <a:p>
            <a:r>
              <a:rPr lang="en-US" sz="1600" dirty="0" smtClean="0"/>
              <a:t>DBFOM:  Design-Build-Finance-Operate-Maintain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905" y="221439"/>
            <a:ext cx="10252710" cy="74856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Concept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13" y="968976"/>
            <a:ext cx="10700952" cy="304132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10-30 MGD (dependent on demand profile)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Expandable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Running at full output all the time (no throttling)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Desalinated water treated to </a:t>
            </a:r>
            <a:r>
              <a:rPr lang="en-US" sz="2200" b="1" dirty="0" smtClean="0"/>
              <a:t>potable</a:t>
            </a:r>
            <a:r>
              <a:rPr lang="en-US" sz="2200" dirty="0" smtClean="0"/>
              <a:t> standards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Delivered </a:t>
            </a:r>
            <a:r>
              <a:rPr lang="en-US" sz="2200" dirty="0"/>
              <a:t>to </a:t>
            </a:r>
            <a:r>
              <a:rPr lang="en-US" sz="2200" dirty="0" smtClean="0"/>
              <a:t>the </a:t>
            </a:r>
            <a:r>
              <a:rPr lang="en-US" sz="2200" dirty="0"/>
              <a:t>Regional </a:t>
            </a:r>
            <a:r>
              <a:rPr lang="en-US" sz="2200" dirty="0" smtClean="0"/>
              <a:t>Water System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Seek </a:t>
            </a:r>
            <a:r>
              <a:rPr lang="en-US" sz="2200" dirty="0"/>
              <a:t>funding </a:t>
            </a:r>
            <a:r>
              <a:rPr lang="en-US" sz="2200" dirty="0" smtClean="0"/>
              <a:t>through SWIFT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Procurement method: Design-Build, or Design-Build-Operate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36469" y="4201095"/>
          <a:ext cx="9041579" cy="1204804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4363840">
                  <a:extLst>
                    <a:ext uri="{9D8B030D-6E8A-4147-A177-3AD203B41FA5}">
                      <a16:colId xmlns="" xmlns:a16="http://schemas.microsoft.com/office/drawing/2014/main" val="318236140"/>
                    </a:ext>
                  </a:extLst>
                </a:gridCol>
                <a:gridCol w="1526651">
                  <a:extLst>
                    <a:ext uri="{9D8B030D-6E8A-4147-A177-3AD203B41FA5}">
                      <a16:colId xmlns="" xmlns:a16="http://schemas.microsoft.com/office/drawing/2014/main" val="1669239538"/>
                    </a:ext>
                  </a:extLst>
                </a:gridCol>
                <a:gridCol w="1543388">
                  <a:extLst>
                    <a:ext uri="{9D8B030D-6E8A-4147-A177-3AD203B41FA5}">
                      <a16:colId xmlns="" xmlns:a16="http://schemas.microsoft.com/office/drawing/2014/main" val="1138268235"/>
                    </a:ext>
                  </a:extLst>
                </a:gridCol>
                <a:gridCol w="1607700">
                  <a:extLst>
                    <a:ext uri="{9D8B030D-6E8A-4147-A177-3AD203B41FA5}">
                      <a16:colId xmlns="" xmlns:a16="http://schemas.microsoft.com/office/drawing/2014/main" val="324275600"/>
                    </a:ext>
                  </a:extLst>
                </a:gridCol>
              </a:tblGrid>
              <a:tr h="30120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Inner Harbor</a:t>
                      </a:r>
                      <a:endParaRPr lang="en-US" sz="1400" b="1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cap="small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 Quinta</a:t>
                      </a:r>
                    </a:p>
                  </a:txBody>
                  <a:tcPr marL="9287" marR="9287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cap="small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Both</a:t>
                      </a:r>
                    </a:p>
                  </a:txBody>
                  <a:tcPr marL="9287" marR="9287" marT="9526" marB="0" anchor="ctr"/>
                </a:tc>
                <a:extLst>
                  <a:ext uri="{0D108BD9-81ED-4DB2-BD59-A6C34878D82A}">
                    <a16:rowId xmlns="" xmlns:a16="http://schemas.microsoft.com/office/drawing/2014/main" val="80105259"/>
                  </a:ext>
                </a:extLst>
              </a:tr>
              <a:tr h="30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to Produce ($/1000 gal)</a:t>
                      </a:r>
                    </a:p>
                  </a:txBody>
                  <a:tcPr marL="9287" marR="9287" marT="9526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$ 3.77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 to Distribute ($/1000 gal)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$ 0.24</a:t>
                      </a: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$ 0.21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Delivered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Cost of </a:t>
                      </a:r>
                      <a:r>
                        <a:rPr lang="en-US" sz="16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Desalinated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Water ($/1,000 gal)</a:t>
                      </a:r>
                    </a:p>
                  </a:txBody>
                  <a:tcPr marL="9287" marR="9287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4.02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3.97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3.99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87" marR="9287" marT="9526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83662328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37085" y="5508862"/>
            <a:ext cx="297845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2032" y="5608437"/>
            <a:ext cx="8263889" cy="1015634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marL="137121" indent="-457070"/>
            <a:r>
              <a:rPr lang="en-US" sz="1200" dirty="0" smtClean="0">
                <a:solidFill>
                  <a:srgbClr val="000000"/>
                </a:solidFill>
              </a:rPr>
              <a:t>Cost of Capital: 3%, 30-yr</a:t>
            </a:r>
          </a:p>
          <a:p>
            <a:pPr marL="137121" indent="-457070"/>
            <a:r>
              <a:rPr lang="en-US" sz="1200" kern="0" dirty="0" smtClean="0">
                <a:solidFill>
                  <a:srgbClr val="000000"/>
                </a:solidFill>
              </a:rPr>
              <a:t>25% Contingency</a:t>
            </a:r>
          </a:p>
          <a:p>
            <a:pPr marL="137121" indent="-457070"/>
            <a:r>
              <a:rPr lang="en-US" sz="1200" dirty="0" smtClean="0">
                <a:solidFill>
                  <a:srgbClr val="000000"/>
                </a:solidFill>
              </a:rPr>
              <a:t>Power at 5¢/</a:t>
            </a:r>
            <a:r>
              <a:rPr lang="en-US" sz="1200" dirty="0" err="1" smtClean="0">
                <a:solidFill>
                  <a:srgbClr val="000000"/>
                </a:solidFill>
              </a:rPr>
              <a:t>kw</a:t>
            </a:r>
            <a:r>
              <a:rPr lang="en-US" sz="1200" dirty="0" smtClean="0">
                <a:solidFill>
                  <a:srgbClr val="000000"/>
                </a:solidFill>
              </a:rPr>
              <a:t>-hr </a:t>
            </a:r>
          </a:p>
          <a:p>
            <a:pPr marL="137121" indent="-457070"/>
            <a:r>
              <a:rPr lang="en-US" sz="1200" kern="0" dirty="0" smtClean="0">
                <a:solidFill>
                  <a:srgbClr val="000000"/>
                </a:solidFill>
              </a:rPr>
              <a:t>Project </a:t>
            </a:r>
            <a:r>
              <a:rPr lang="en-US" sz="1200" kern="0" dirty="0">
                <a:solidFill>
                  <a:srgbClr val="000000"/>
                </a:solidFill>
              </a:rPr>
              <a:t>development, administration, organizational costs and studies estimated in </a:t>
            </a:r>
            <a:r>
              <a:rPr lang="en-US" sz="1200" kern="0" dirty="0" smtClean="0">
                <a:solidFill>
                  <a:srgbClr val="000000"/>
                </a:solidFill>
              </a:rPr>
              <a:t>the $10-12 million range for 20 MGD project…scaled down to $8 million for 10 MGD project</a:t>
            </a:r>
          </a:p>
        </p:txBody>
      </p:sp>
    </p:spTree>
    <p:extLst>
      <p:ext uri="{BB962C8B-B14F-4D97-AF65-F5344CB8AC3E}">
        <p14:creationId xmlns:p14="http://schemas.microsoft.com/office/powerpoint/2010/main" val="287731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4306" y="332699"/>
            <a:ext cx="5219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Timing Is Everything!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81625" y="4172701"/>
            <a:ext cx="2040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Demand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50099" y="3215226"/>
            <a:ext cx="1686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Supply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031891" y="5041556"/>
            <a:ext cx="2553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Lead Time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7834186" y="4917989"/>
            <a:ext cx="2965621" cy="1037968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2775" y="4075965"/>
            <a:ext cx="2965621" cy="1037968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46031" y="3143205"/>
            <a:ext cx="2965621" cy="1037968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80821" y="2091830"/>
            <a:ext cx="718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Key Factors Affecting Project Timing</a:t>
            </a:r>
            <a:endParaRPr 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87395" y="1092427"/>
            <a:ext cx="4504202" cy="4303357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7200" y="1112042"/>
            <a:ext cx="31211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SWIFT </a:t>
            </a:r>
            <a:r>
              <a:rPr lang="en-US" sz="24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1161535" y="1614752"/>
            <a:ext cx="4349976" cy="3690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spcBef>
                <a:spcPts val="456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Pre-Development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Project </a:t>
            </a:r>
            <a:r>
              <a:rPr lang="en-US" sz="2000" dirty="0">
                <a:solidFill>
                  <a:schemeClr val="tx2"/>
                </a:solidFill>
              </a:rPr>
              <a:t>procurement </a:t>
            </a:r>
            <a:r>
              <a:rPr lang="en-US" sz="2000" dirty="0" smtClean="0">
                <a:solidFill>
                  <a:schemeClr val="tx2"/>
                </a:solidFill>
              </a:rPr>
              <a:t>methodology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Concentrate mgmt strategies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Site selection and surveys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Source water characterization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Confirm plant size and point of delivery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Infrastructure integration plan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Intake / Outfall concept design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Power supply agreement</a:t>
            </a:r>
          </a:p>
          <a:p>
            <a:pPr marL="274320" indent="-274320">
              <a:lnSpc>
                <a:spcPct val="80000"/>
              </a:lnSpc>
              <a:spcBef>
                <a:spcPts val="456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File owner’s permit applications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2318051" y="5563383"/>
            <a:ext cx="2084018" cy="1092318"/>
          </a:xfrm>
          <a:prstGeom prst="flowChartDecisio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Trigger Ready </a:t>
            </a:r>
            <a:endParaRPr lang="en-US" sz="1600" dirty="0"/>
          </a:p>
        </p:txBody>
      </p:sp>
      <p:grpSp>
        <p:nvGrpSpPr>
          <p:cNvPr id="2" name="Group 16"/>
          <p:cNvGrpSpPr/>
          <p:nvPr/>
        </p:nvGrpSpPr>
        <p:grpSpPr>
          <a:xfrm>
            <a:off x="6294254" y="1016095"/>
            <a:ext cx="4264503" cy="5500035"/>
            <a:chOff x="6342806" y="1080832"/>
            <a:chExt cx="4264503" cy="5667926"/>
          </a:xfrm>
        </p:grpSpPr>
        <p:sp>
          <p:nvSpPr>
            <p:cNvPr id="16" name="Rectangle 15"/>
            <p:cNvSpPr/>
            <p:nvPr/>
          </p:nvSpPr>
          <p:spPr>
            <a:xfrm>
              <a:off x="6342806" y="1116701"/>
              <a:ext cx="4264503" cy="563205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1"/>
            <p:cNvGrpSpPr/>
            <p:nvPr/>
          </p:nvGrpSpPr>
          <p:grpSpPr>
            <a:xfrm>
              <a:off x="6400840" y="1080832"/>
              <a:ext cx="4114800" cy="5551697"/>
              <a:chOff x="6595049" y="918991"/>
              <a:chExt cx="4114800" cy="555169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136188" y="918991"/>
                <a:ext cx="3125784" cy="475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tx2"/>
                    </a:solidFill>
                  </a:rPr>
                  <a:t>SWIFT </a:t>
                </a:r>
                <a:r>
                  <a:rPr lang="en-US" sz="2400" b="1" dirty="0" smtClean="0">
                    <a:solidFill>
                      <a:schemeClr val="tx2"/>
                    </a:solidFill>
                  </a:rPr>
                  <a:t>2</a:t>
                </a:r>
                <a:endParaRPr lang="en-US" sz="20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595049" y="1506777"/>
                <a:ext cx="4114800" cy="496391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b="1" dirty="0">
                    <a:solidFill>
                      <a:schemeClr val="tx2"/>
                    </a:solidFill>
                  </a:rPr>
                  <a:t>Procurement, Contracting, Delivery </a:t>
                </a:r>
              </a:p>
              <a:p>
                <a:pPr marL="274320" indent="-274320"/>
                <a:r>
                  <a:rPr lang="en-US" sz="2200" dirty="0" smtClean="0">
                    <a:solidFill>
                      <a:schemeClr val="tx2"/>
                    </a:solidFill>
                  </a:rPr>
                  <a:t>Bid package</a:t>
                </a:r>
              </a:p>
              <a:p>
                <a:pPr marL="274320" indent="-274320"/>
                <a:r>
                  <a:rPr lang="en-US" sz="2200" dirty="0" smtClean="0">
                    <a:solidFill>
                      <a:schemeClr val="tx2"/>
                    </a:solidFill>
                  </a:rPr>
                  <a:t>Statement </a:t>
                </a:r>
                <a:r>
                  <a:rPr lang="en-US" sz="2200" dirty="0">
                    <a:solidFill>
                      <a:schemeClr val="tx2"/>
                    </a:solidFill>
                  </a:rPr>
                  <a:t>of 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qualifications</a:t>
                </a:r>
                <a:endParaRPr lang="en-US" sz="2200" dirty="0">
                  <a:solidFill>
                    <a:schemeClr val="tx2"/>
                  </a:solidFill>
                </a:endParaRPr>
              </a:p>
              <a:p>
                <a:pPr marL="274320" indent="-274320"/>
                <a:r>
                  <a:rPr lang="en-US" sz="2200" dirty="0">
                    <a:solidFill>
                      <a:schemeClr val="tx2"/>
                    </a:solidFill>
                  </a:rPr>
                  <a:t>Request for 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proposals</a:t>
                </a:r>
                <a:endParaRPr lang="en-US" sz="2200" dirty="0">
                  <a:solidFill>
                    <a:schemeClr val="tx2"/>
                  </a:solidFill>
                </a:endParaRPr>
              </a:p>
              <a:p>
                <a:pPr marL="274320" indent="-274320"/>
                <a:r>
                  <a:rPr lang="en-US" sz="2200" dirty="0">
                    <a:solidFill>
                      <a:schemeClr val="tx2"/>
                    </a:solidFill>
                  </a:rPr>
                  <a:t>Selection </a:t>
                </a:r>
              </a:p>
              <a:p>
                <a:pPr marL="274320" indent="-274320"/>
                <a:r>
                  <a:rPr lang="en-US" sz="2200" dirty="0">
                    <a:solidFill>
                      <a:schemeClr val="tx2"/>
                    </a:solidFill>
                  </a:rPr>
                  <a:t>Contracting</a:t>
                </a:r>
              </a:p>
              <a:p>
                <a:pPr marL="274320" indent="-274320"/>
                <a:r>
                  <a:rPr lang="en-US" sz="2200" dirty="0">
                    <a:solidFill>
                      <a:schemeClr val="tx2"/>
                    </a:solidFill>
                  </a:rPr>
                  <a:t>Water 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purchase </a:t>
                </a:r>
                <a:r>
                  <a:rPr lang="en-US" sz="2200" dirty="0">
                    <a:solidFill>
                      <a:schemeClr val="tx2"/>
                    </a:solidFill>
                  </a:rPr>
                  <a:t>a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greement</a:t>
                </a:r>
                <a:endParaRPr lang="en-US" sz="2200" dirty="0">
                  <a:solidFill>
                    <a:schemeClr val="tx2"/>
                  </a:solidFill>
                </a:endParaRPr>
              </a:p>
              <a:p>
                <a:pPr marL="274320" indent="-274320"/>
                <a:r>
                  <a:rPr lang="en-US" sz="2200" dirty="0">
                    <a:solidFill>
                      <a:schemeClr val="tx2"/>
                    </a:solidFill>
                  </a:rPr>
                  <a:t>Delivery</a:t>
                </a:r>
              </a:p>
              <a:p>
                <a:endParaRPr lang="en-US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436971" y="210393"/>
            <a:ext cx="5754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Development Approach</a:t>
            </a:r>
            <a:endParaRPr lang="en-US" sz="4000" b="1" dirty="0"/>
          </a:p>
        </p:txBody>
      </p:sp>
      <p:sp>
        <p:nvSpPr>
          <p:cNvPr id="14" name="Right Arrow 13"/>
          <p:cNvSpPr/>
          <p:nvPr/>
        </p:nvSpPr>
        <p:spPr>
          <a:xfrm>
            <a:off x="4442526" y="5866726"/>
            <a:ext cx="1197621" cy="484632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413" y="1810792"/>
            <a:ext cx="5349239" cy="28549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latin typeface="+mj-lt"/>
              </a:rPr>
              <a:t>Thank You</a:t>
            </a:r>
          </a:p>
          <a:p>
            <a:pPr algn="ctr">
              <a:buNone/>
            </a:pPr>
            <a:endParaRPr lang="en-US" sz="4000" b="1" dirty="0" smtClean="0">
              <a:latin typeface="+mj-lt"/>
            </a:endParaRPr>
          </a:p>
          <a:p>
            <a:pPr algn="ctr">
              <a:buNone/>
            </a:pPr>
            <a:r>
              <a:rPr lang="en-US" sz="4000" b="1" dirty="0" smtClean="0">
                <a:latin typeface="+mj-lt"/>
              </a:rPr>
              <a:t>Questions</a:t>
            </a:r>
          </a:p>
          <a:p>
            <a:pPr>
              <a:buNone/>
            </a:pPr>
            <a:endParaRPr lang="en-US" sz="4000" b="1" dirty="0" smtClean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17570" y="2942492"/>
            <a:ext cx="475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Custom 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481</Words>
  <Application>Microsoft Macintosh PowerPoint</Application>
  <PresentationFormat>Custom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6_Office Theme</vt:lpstr>
      <vt:lpstr>PowerPoint Presentation</vt:lpstr>
      <vt:lpstr>What Motivated Initial Interest in Seawater Desalination?</vt:lpstr>
      <vt:lpstr>Desal Group Partners – “The Stakeholders”</vt:lpstr>
      <vt:lpstr>Siting</vt:lpstr>
      <vt:lpstr>Configurations Developed/Assessed</vt:lpstr>
      <vt:lpstr>Concept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Arroyo</dc:creator>
  <cp:lastModifiedBy>Sarah Woolley</cp:lastModifiedBy>
  <cp:revision>310</cp:revision>
  <cp:lastPrinted>2016-06-15T17:36:43Z</cp:lastPrinted>
  <dcterms:created xsi:type="dcterms:W3CDTF">2016-06-07T21:43:24Z</dcterms:created>
  <dcterms:modified xsi:type="dcterms:W3CDTF">2017-12-01T16:23:52Z</dcterms:modified>
</cp:coreProperties>
</file>